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490" r:id="rId3"/>
    <p:sldId id="491" r:id="rId4"/>
    <p:sldId id="489" r:id="rId5"/>
    <p:sldId id="492" r:id="rId6"/>
    <p:sldId id="471" r:id="rId7"/>
    <p:sldId id="472" r:id="rId8"/>
    <p:sldId id="473" r:id="rId9"/>
    <p:sldId id="475" r:id="rId10"/>
    <p:sldId id="476" r:id="rId11"/>
    <p:sldId id="480" r:id="rId12"/>
    <p:sldId id="421" r:id="rId13"/>
    <p:sldId id="422" r:id="rId14"/>
    <p:sldId id="423" r:id="rId15"/>
    <p:sldId id="424" r:id="rId16"/>
    <p:sldId id="425" r:id="rId17"/>
    <p:sldId id="426" r:id="rId18"/>
    <p:sldId id="427" r:id="rId19"/>
    <p:sldId id="503" r:id="rId20"/>
    <p:sldId id="428" r:id="rId21"/>
    <p:sldId id="429" r:id="rId22"/>
    <p:sldId id="430" r:id="rId23"/>
    <p:sldId id="431" r:id="rId24"/>
    <p:sldId id="432" r:id="rId25"/>
    <p:sldId id="433" r:id="rId26"/>
    <p:sldId id="434" r:id="rId27"/>
    <p:sldId id="435" r:id="rId28"/>
    <p:sldId id="436" r:id="rId29"/>
    <p:sldId id="437" r:id="rId30"/>
    <p:sldId id="438" r:id="rId31"/>
    <p:sldId id="439" r:id="rId32"/>
    <p:sldId id="440" r:id="rId33"/>
    <p:sldId id="493" r:id="rId34"/>
    <p:sldId id="441" r:id="rId35"/>
    <p:sldId id="442" r:id="rId36"/>
    <p:sldId id="443" r:id="rId37"/>
    <p:sldId id="444" r:id="rId38"/>
    <p:sldId id="445" r:id="rId39"/>
    <p:sldId id="446" r:id="rId40"/>
    <p:sldId id="448" r:id="rId41"/>
    <p:sldId id="504" r:id="rId42"/>
    <p:sldId id="505" r:id="rId43"/>
    <p:sldId id="495" r:id="rId44"/>
    <p:sldId id="496" r:id="rId45"/>
    <p:sldId id="497" r:id="rId46"/>
    <p:sldId id="498" r:id="rId47"/>
    <p:sldId id="499" r:id="rId48"/>
    <p:sldId id="500" r:id="rId49"/>
    <p:sldId id="501" r:id="rId50"/>
    <p:sldId id="502" r:id="rId51"/>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552579"/>
    <a:srgbClr val="669900"/>
    <a:srgbClr val="FF0000"/>
    <a:srgbClr val="00006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0" autoAdjust="0"/>
    <p:restoredTop sz="94646" autoAdjust="0"/>
  </p:normalViewPr>
  <p:slideViewPr>
    <p:cSldViewPr>
      <p:cViewPr varScale="1">
        <p:scale>
          <a:sx n="109" d="100"/>
          <a:sy n="109" d="100"/>
        </p:scale>
        <p:origin x="760" y="8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7.wmf"/><Relationship Id="rId5" Type="http://schemas.openxmlformats.org/officeDocument/2006/relationships/image" Target="../media/image27.wmf"/><Relationship Id="rId4"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50.wmf"/><Relationship Id="rId7" Type="http://schemas.openxmlformats.org/officeDocument/2006/relationships/image" Target="../media/image46.wmf"/><Relationship Id="rId12" Type="http://schemas.openxmlformats.org/officeDocument/2006/relationships/image" Target="../media/image47.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1.wmf"/><Relationship Id="rId11" Type="http://schemas.openxmlformats.org/officeDocument/2006/relationships/image" Target="../media/image55.wmf"/><Relationship Id="rId5" Type="http://schemas.openxmlformats.org/officeDocument/2006/relationships/image" Target="../media/image44.wmf"/><Relationship Id="rId10" Type="http://schemas.openxmlformats.org/officeDocument/2006/relationships/image" Target="../media/image54.wmf"/><Relationship Id="rId4" Type="http://schemas.openxmlformats.org/officeDocument/2006/relationships/image" Target="../media/image27.wmf"/><Relationship Id="rId9"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7.wmf"/><Relationship Id="rId7" Type="http://schemas.openxmlformats.org/officeDocument/2006/relationships/image" Target="../media/image43.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6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0.wmf"/><Relationship Id="rId7" Type="http://schemas.openxmlformats.org/officeDocument/2006/relationships/image" Target="../media/image84.w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wmf"/><Relationship Id="rId11" Type="http://schemas.openxmlformats.org/officeDocument/2006/relationships/image" Target="../media/image88.wmf"/><Relationship Id="rId5" Type="http://schemas.openxmlformats.org/officeDocument/2006/relationships/image" Target="../media/image82.wmf"/><Relationship Id="rId10" Type="http://schemas.openxmlformats.org/officeDocument/2006/relationships/image" Target="../media/image87.wmf"/><Relationship Id="rId4" Type="http://schemas.openxmlformats.org/officeDocument/2006/relationships/image" Target="../media/image81.wmf"/><Relationship Id="rId9"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image" Target="../media/image101.wmf"/><Relationship Id="rId3" Type="http://schemas.openxmlformats.org/officeDocument/2006/relationships/image" Target="../media/image91.wmf"/><Relationship Id="rId7" Type="http://schemas.openxmlformats.org/officeDocument/2006/relationships/image" Target="../media/image95.wmf"/><Relationship Id="rId12" Type="http://schemas.openxmlformats.org/officeDocument/2006/relationships/image" Target="../media/image100.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11" Type="http://schemas.openxmlformats.org/officeDocument/2006/relationships/image" Target="../media/image99.wmf"/><Relationship Id="rId5" Type="http://schemas.openxmlformats.org/officeDocument/2006/relationships/image" Target="../media/image93.wmf"/><Relationship Id="rId15" Type="http://schemas.openxmlformats.org/officeDocument/2006/relationships/image" Target="../media/image103.wmf"/><Relationship Id="rId10" Type="http://schemas.openxmlformats.org/officeDocument/2006/relationships/image" Target="../media/image98.wmf"/><Relationship Id="rId4" Type="http://schemas.openxmlformats.org/officeDocument/2006/relationships/image" Target="../media/image92.wmf"/><Relationship Id="rId9" Type="http://schemas.openxmlformats.org/officeDocument/2006/relationships/image" Target="../media/image97.wmf"/><Relationship Id="rId14" Type="http://schemas.openxmlformats.org/officeDocument/2006/relationships/image" Target="../media/image10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05.wmf"/><Relationship Id="rId7" Type="http://schemas.openxmlformats.org/officeDocument/2006/relationships/image" Target="../media/image109.wmf"/><Relationship Id="rId12" Type="http://schemas.openxmlformats.org/officeDocument/2006/relationships/image" Target="../media/image114.wmf"/><Relationship Id="rId2" Type="http://schemas.openxmlformats.org/officeDocument/2006/relationships/image" Target="../media/image97.wmf"/><Relationship Id="rId1" Type="http://schemas.openxmlformats.org/officeDocument/2006/relationships/image" Target="../media/image104.wmf"/><Relationship Id="rId6" Type="http://schemas.openxmlformats.org/officeDocument/2006/relationships/image" Target="../media/image108.wmf"/><Relationship Id="rId11" Type="http://schemas.openxmlformats.org/officeDocument/2006/relationships/image" Target="../media/image113.wmf"/><Relationship Id="rId5" Type="http://schemas.openxmlformats.org/officeDocument/2006/relationships/image" Target="../media/image107.wmf"/><Relationship Id="rId10" Type="http://schemas.openxmlformats.org/officeDocument/2006/relationships/image" Target="../media/image112.wmf"/><Relationship Id="rId4" Type="http://schemas.openxmlformats.org/officeDocument/2006/relationships/image" Target="../media/image106.wmf"/><Relationship Id="rId9" Type="http://schemas.openxmlformats.org/officeDocument/2006/relationships/image" Target="../media/image11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image" Target="../media/image117.wmf"/><Relationship Id="rId7" Type="http://schemas.openxmlformats.org/officeDocument/2006/relationships/image" Target="../media/image120.wmf"/><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19.wmf"/><Relationship Id="rId5" Type="http://schemas.openxmlformats.org/officeDocument/2006/relationships/image" Target="../media/image68.wmf"/><Relationship Id="rId4" Type="http://schemas.openxmlformats.org/officeDocument/2006/relationships/image" Target="../media/image118.wmf"/><Relationship Id="rId9" Type="http://schemas.openxmlformats.org/officeDocument/2006/relationships/image" Target="../media/image105.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22.wmf"/><Relationship Id="rId7" Type="http://schemas.openxmlformats.org/officeDocument/2006/relationships/image" Target="../media/image126.wmf"/><Relationship Id="rId2" Type="http://schemas.openxmlformats.org/officeDocument/2006/relationships/image" Target="../media/image108.wmf"/><Relationship Id="rId1" Type="http://schemas.openxmlformats.org/officeDocument/2006/relationships/image" Target="../media/image97.wmf"/><Relationship Id="rId6" Type="http://schemas.openxmlformats.org/officeDocument/2006/relationships/image" Target="../media/image125.wmf"/><Relationship Id="rId5" Type="http://schemas.openxmlformats.org/officeDocument/2006/relationships/image" Target="../media/image124.wmf"/><Relationship Id="rId10" Type="http://schemas.openxmlformats.org/officeDocument/2006/relationships/image" Target="../media/image128.wmf"/><Relationship Id="rId4" Type="http://schemas.openxmlformats.org/officeDocument/2006/relationships/image" Target="../media/image123.wmf"/><Relationship Id="rId9" Type="http://schemas.openxmlformats.org/officeDocument/2006/relationships/image" Target="../media/image10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05.wmf"/><Relationship Id="rId1" Type="http://schemas.openxmlformats.org/officeDocument/2006/relationships/image" Target="../media/image129.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08.wmf"/><Relationship Id="rId1" Type="http://schemas.openxmlformats.org/officeDocument/2006/relationships/image" Target="../media/image134.wmf"/><Relationship Id="rId4" Type="http://schemas.openxmlformats.org/officeDocument/2006/relationships/image" Target="../media/image136.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5" Type="http://schemas.openxmlformats.org/officeDocument/2006/relationships/image" Target="../media/image141.wmf"/><Relationship Id="rId4" Type="http://schemas.openxmlformats.org/officeDocument/2006/relationships/image" Target="../media/image14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 Id="rId4" Type="http://schemas.openxmlformats.org/officeDocument/2006/relationships/image" Target="../media/image14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5" Type="http://schemas.openxmlformats.org/officeDocument/2006/relationships/image" Target="../media/image157.wmf"/><Relationship Id="rId4" Type="http://schemas.openxmlformats.org/officeDocument/2006/relationships/image" Target="../media/image15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7D534BC6-D81B-41C4-8483-CD1EDE43DB76}" type="slidenum">
              <a:rPr lang="en-US" altLang="zh-CN"/>
              <a:pPr/>
              <a:t>‹#›</a:t>
            </a:fld>
            <a:endParaRPr lang="en-US" altLang="zh-CN"/>
          </a:p>
        </p:txBody>
      </p:sp>
    </p:spTree>
    <p:extLst>
      <p:ext uri="{BB962C8B-B14F-4D97-AF65-F5344CB8AC3E}">
        <p14:creationId xmlns:p14="http://schemas.microsoft.com/office/powerpoint/2010/main" val="3637122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atin typeface="Arial" charset="0"/>
              </a:defRPr>
            </a:lvl1pPr>
          </a:lstStyle>
          <a:p>
            <a:pPr>
              <a:defRPr/>
            </a:pPr>
            <a:fld id="{672A91D2-81B6-4DCC-A480-0463E1E4D996}" type="datetimeFigureOut">
              <a:rPr lang="zh-CN" altLang="en-US"/>
              <a:pPr>
                <a:defRPr/>
              </a:pPr>
              <a:t>2018/11/28</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65B97A1-D49F-4B81-86E1-9B24844CDDA7}" type="slidenum">
              <a:rPr lang="zh-CN" altLang="en-US"/>
              <a:pPr/>
              <a:t>‹#›</a:t>
            </a:fld>
            <a:endParaRPr lang="zh-CN" altLang="en-US"/>
          </a:p>
        </p:txBody>
      </p:sp>
    </p:spTree>
    <p:extLst>
      <p:ext uri="{BB962C8B-B14F-4D97-AF65-F5344CB8AC3E}">
        <p14:creationId xmlns:p14="http://schemas.microsoft.com/office/powerpoint/2010/main" val="15827677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5FFB6A2-A903-4E72-8772-BB929DC019F9}" type="slidenum">
              <a:rPr lang="zh-CN" altLang="en-US" sz="1200">
                <a:solidFill>
                  <a:srgbClr val="FF33CC"/>
                </a:solidFill>
              </a:rPr>
              <a:pPr eaLnBrk="1" hangingPunct="1"/>
              <a:t>19</a:t>
            </a:fld>
            <a:endParaRPr lang="en-US" altLang="zh-CN" sz="1200">
              <a:solidFill>
                <a:srgbClr val="FF33CC"/>
              </a:solidFill>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4263857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CDFD1D3-3E04-4DDC-B815-E9F6775A42EC}" type="slidenum">
              <a:rPr lang="zh-CN" altLang="en-US" sz="1200">
                <a:solidFill>
                  <a:srgbClr val="FF33CC"/>
                </a:solidFill>
              </a:rPr>
              <a:pPr eaLnBrk="1" hangingPunct="1"/>
              <a:t>41</a:t>
            </a:fld>
            <a:endParaRPr lang="en-US" altLang="zh-CN" sz="1200">
              <a:solidFill>
                <a:srgbClr val="FF33CC"/>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500023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48BEE5A-B337-4A0F-A938-1A888589A200}" type="slidenum">
              <a:rPr lang="zh-CN" altLang="en-US" sz="1200">
                <a:solidFill>
                  <a:srgbClr val="FF33CC"/>
                </a:solidFill>
              </a:rPr>
              <a:pPr eaLnBrk="1" hangingPunct="1"/>
              <a:t>42</a:t>
            </a:fld>
            <a:endParaRPr lang="en-US" altLang="zh-CN" sz="1200">
              <a:solidFill>
                <a:srgbClr val="FF33CC"/>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303809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12436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93037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90313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14669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08420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7EAD92F-4851-4D9A-A258-56F98B2AF582}" type="slidenum">
              <a:rPr lang="en-US" altLang="zh-CN"/>
              <a:pPr/>
              <a:t>‹#›</a:t>
            </a:fld>
            <a:endParaRPr lang="en-US" altLang="zh-CN"/>
          </a:p>
        </p:txBody>
      </p:sp>
    </p:spTree>
    <p:extLst>
      <p:ext uri="{BB962C8B-B14F-4D97-AF65-F5344CB8AC3E}">
        <p14:creationId xmlns:p14="http://schemas.microsoft.com/office/powerpoint/2010/main" val="529787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14CB733-C4D1-4618-9F13-25BAA4045F8B}" type="slidenum">
              <a:rPr lang="en-US" altLang="zh-CN"/>
              <a:pPr/>
              <a:t>‹#›</a:t>
            </a:fld>
            <a:endParaRPr lang="en-US" altLang="zh-CN"/>
          </a:p>
        </p:txBody>
      </p:sp>
    </p:spTree>
    <p:extLst>
      <p:ext uri="{BB962C8B-B14F-4D97-AF65-F5344CB8AC3E}">
        <p14:creationId xmlns:p14="http://schemas.microsoft.com/office/powerpoint/2010/main" val="7122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A8D5C87-771D-48F3-BCDE-C565646214E9}" type="slidenum">
              <a:rPr lang="en-US" altLang="zh-CN"/>
              <a:pPr/>
              <a:t>‹#›</a:t>
            </a:fld>
            <a:endParaRPr lang="en-US" altLang="zh-CN"/>
          </a:p>
        </p:txBody>
      </p:sp>
    </p:spTree>
    <p:extLst>
      <p:ext uri="{BB962C8B-B14F-4D97-AF65-F5344CB8AC3E}">
        <p14:creationId xmlns:p14="http://schemas.microsoft.com/office/powerpoint/2010/main" val="3914001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460CA74-DB46-4DC3-A467-8CFAD8CF3B8D}" type="slidenum">
              <a:rPr lang="en-US" altLang="zh-CN"/>
              <a:pPr/>
              <a:t>‹#›</a:t>
            </a:fld>
            <a:endParaRPr lang="en-US" altLang="zh-CN"/>
          </a:p>
        </p:txBody>
      </p:sp>
    </p:spTree>
    <p:extLst>
      <p:ext uri="{BB962C8B-B14F-4D97-AF65-F5344CB8AC3E}">
        <p14:creationId xmlns:p14="http://schemas.microsoft.com/office/powerpoint/2010/main" val="866990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C42464C-8D27-47A4-8F8E-48ADBC191AB3}" type="slidenum">
              <a:rPr lang="en-US" altLang="zh-CN"/>
              <a:pPr/>
              <a:t>‹#›</a:t>
            </a:fld>
            <a:endParaRPr lang="en-US" altLang="zh-CN"/>
          </a:p>
        </p:txBody>
      </p:sp>
    </p:spTree>
    <p:extLst>
      <p:ext uri="{BB962C8B-B14F-4D97-AF65-F5344CB8AC3E}">
        <p14:creationId xmlns:p14="http://schemas.microsoft.com/office/powerpoint/2010/main" val="826522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3217A197-BF99-43AB-AC55-046025FFD6F4}" type="slidenum">
              <a:rPr lang="en-US" altLang="zh-CN"/>
              <a:pPr/>
              <a:t>‹#›</a:t>
            </a:fld>
            <a:endParaRPr lang="en-US" altLang="zh-CN"/>
          </a:p>
        </p:txBody>
      </p:sp>
    </p:spTree>
    <p:extLst>
      <p:ext uri="{BB962C8B-B14F-4D97-AF65-F5344CB8AC3E}">
        <p14:creationId xmlns:p14="http://schemas.microsoft.com/office/powerpoint/2010/main" val="1468830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87ED019-EAA1-4136-B00D-2D160F4ABC8D}" type="slidenum">
              <a:rPr lang="en-US" altLang="zh-CN"/>
              <a:pPr/>
              <a:t>‹#›</a:t>
            </a:fld>
            <a:endParaRPr lang="en-US" altLang="zh-CN"/>
          </a:p>
        </p:txBody>
      </p:sp>
    </p:spTree>
    <p:extLst>
      <p:ext uri="{BB962C8B-B14F-4D97-AF65-F5344CB8AC3E}">
        <p14:creationId xmlns:p14="http://schemas.microsoft.com/office/powerpoint/2010/main" val="711194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CD9C0D70-3657-44E4-B3BC-2648564D55BF}" type="slidenum">
              <a:rPr lang="en-US" altLang="zh-CN"/>
              <a:pPr/>
              <a:t>‹#›</a:t>
            </a:fld>
            <a:endParaRPr lang="en-US" altLang="zh-CN"/>
          </a:p>
        </p:txBody>
      </p:sp>
    </p:spTree>
    <p:extLst>
      <p:ext uri="{BB962C8B-B14F-4D97-AF65-F5344CB8AC3E}">
        <p14:creationId xmlns:p14="http://schemas.microsoft.com/office/powerpoint/2010/main" val="3638042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053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fld id="{7628B576-EFC3-4E90-8D61-47897655D752}" type="slidenum">
              <a:rPr lang="zh-CN" altLang="en-US"/>
              <a:pPr/>
              <a:t>‹#›</a:t>
            </a:fld>
            <a:endParaRPr lang="en-US" altLang="zh-CN"/>
          </a:p>
        </p:txBody>
      </p:sp>
    </p:spTree>
    <p:extLst>
      <p:ext uri="{BB962C8B-B14F-4D97-AF65-F5344CB8AC3E}">
        <p14:creationId xmlns:p14="http://schemas.microsoft.com/office/powerpoint/2010/main" val="4183896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42988" y="765175"/>
            <a:ext cx="7793037" cy="838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16013" y="17732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78413" y="1773238"/>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78413" y="3906838"/>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2"/>
          <p:cNvSpPr>
            <a:spLocks noGrp="1" noChangeArrowheads="1"/>
          </p:cNvSpPr>
          <p:nvPr>
            <p:ph type="ftr"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37259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AF8C954-B86C-43F7-8A64-78CFE30E1C21}" type="slidenum">
              <a:rPr lang="en-US" altLang="zh-CN"/>
              <a:pPr/>
              <a:t>‹#›</a:t>
            </a:fld>
            <a:endParaRPr lang="en-US" altLang="zh-CN"/>
          </a:p>
        </p:txBody>
      </p:sp>
    </p:spTree>
    <p:extLst>
      <p:ext uri="{BB962C8B-B14F-4D97-AF65-F5344CB8AC3E}">
        <p14:creationId xmlns:p14="http://schemas.microsoft.com/office/powerpoint/2010/main" val="363638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D5CC4EA-431B-4C88-BF89-452B250496E3}" type="slidenum">
              <a:rPr lang="en-US" altLang="zh-CN"/>
              <a:pPr/>
              <a:t>‹#›</a:t>
            </a:fld>
            <a:endParaRPr lang="en-US" altLang="zh-CN"/>
          </a:p>
        </p:txBody>
      </p:sp>
    </p:spTree>
    <p:extLst>
      <p:ext uri="{BB962C8B-B14F-4D97-AF65-F5344CB8AC3E}">
        <p14:creationId xmlns:p14="http://schemas.microsoft.com/office/powerpoint/2010/main" val="180389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1DE6276-34B9-476F-8A44-3753F55911F5}" type="slidenum">
              <a:rPr lang="en-US" altLang="zh-CN"/>
              <a:pPr/>
              <a:t>‹#›</a:t>
            </a:fld>
            <a:endParaRPr lang="en-US" altLang="zh-CN"/>
          </a:p>
        </p:txBody>
      </p:sp>
    </p:spTree>
    <p:extLst>
      <p:ext uri="{BB962C8B-B14F-4D97-AF65-F5344CB8AC3E}">
        <p14:creationId xmlns:p14="http://schemas.microsoft.com/office/powerpoint/2010/main" val="71931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8865379B-8DE5-4C48-A011-8AAFC33CBD61}" type="slidenum">
              <a:rPr lang="en-US" altLang="zh-CN"/>
              <a:pPr/>
              <a:t>‹#›</a:t>
            </a:fld>
            <a:endParaRPr lang="en-US" altLang="zh-CN"/>
          </a:p>
        </p:txBody>
      </p:sp>
    </p:spTree>
    <p:extLst>
      <p:ext uri="{BB962C8B-B14F-4D97-AF65-F5344CB8AC3E}">
        <p14:creationId xmlns:p14="http://schemas.microsoft.com/office/powerpoint/2010/main" val="150041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A131A693-11F9-4CD9-B4DB-F17ED9E18680}" type="slidenum">
              <a:rPr lang="en-US" altLang="zh-CN"/>
              <a:pPr/>
              <a:t>‹#›</a:t>
            </a:fld>
            <a:endParaRPr lang="en-US" altLang="zh-CN"/>
          </a:p>
        </p:txBody>
      </p:sp>
    </p:spTree>
    <p:extLst>
      <p:ext uri="{BB962C8B-B14F-4D97-AF65-F5344CB8AC3E}">
        <p14:creationId xmlns:p14="http://schemas.microsoft.com/office/powerpoint/2010/main" val="216347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306B5004-D403-40AD-A96A-3F589E61292D}" type="slidenum">
              <a:rPr lang="en-US" altLang="zh-CN"/>
              <a:pPr/>
              <a:t>‹#›</a:t>
            </a:fld>
            <a:endParaRPr lang="en-US" altLang="zh-CN"/>
          </a:p>
        </p:txBody>
      </p:sp>
    </p:spTree>
    <p:extLst>
      <p:ext uri="{BB962C8B-B14F-4D97-AF65-F5344CB8AC3E}">
        <p14:creationId xmlns:p14="http://schemas.microsoft.com/office/powerpoint/2010/main" val="170096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FAFAE3C-AFBA-4B5D-9014-40A8937539F3}" type="slidenum">
              <a:rPr lang="en-US" altLang="zh-CN"/>
              <a:pPr/>
              <a:t>‹#›</a:t>
            </a:fld>
            <a:endParaRPr lang="en-US" altLang="zh-CN"/>
          </a:p>
        </p:txBody>
      </p:sp>
    </p:spTree>
    <p:extLst>
      <p:ext uri="{BB962C8B-B14F-4D97-AF65-F5344CB8AC3E}">
        <p14:creationId xmlns:p14="http://schemas.microsoft.com/office/powerpoint/2010/main" val="2071044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9C19E28-CEE7-40FE-B948-B2EAF6F315B8}" type="slidenum">
              <a:rPr lang="en-US" altLang="zh-CN"/>
              <a:pPr/>
              <a:t>‹#›</a:t>
            </a:fld>
            <a:endParaRPr lang="en-US" altLang="zh-CN"/>
          </a:p>
        </p:txBody>
      </p:sp>
    </p:spTree>
    <p:extLst>
      <p:ext uri="{BB962C8B-B14F-4D97-AF65-F5344CB8AC3E}">
        <p14:creationId xmlns:p14="http://schemas.microsoft.com/office/powerpoint/2010/main" val="434841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4D55018-F5BE-400A-808A-50B7C5DFCA4F}"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2.wmf"/><Relationship Id="rId5" Type="http://schemas.openxmlformats.org/officeDocument/2006/relationships/oleObject" Target="../embeddings/oleObject8.bin"/><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wmf"/><Relationship Id="rId5" Type="http://schemas.openxmlformats.org/officeDocument/2006/relationships/oleObject" Target="../embeddings/oleObject10.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8.wmf"/><Relationship Id="rId5" Type="http://schemas.openxmlformats.org/officeDocument/2006/relationships/oleObject" Target="../embeddings/oleObject14.bin"/><Relationship Id="rId4" Type="http://schemas.openxmlformats.org/officeDocument/2006/relationships/image" Target="../media/image27.wmf"/></Relationships>
</file>

<file path=ppt/slides/_rels/slide14.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oleObject" Target="../embeddings/oleObject16.bin"/><Relationship Id="rId4" Type="http://schemas.openxmlformats.org/officeDocument/2006/relationships/image" Target="../media/image29.wmf"/></Relationships>
</file>

<file path=ppt/slides/_rels/slide15.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6.wmf"/><Relationship Id="rId2" Type="http://schemas.openxmlformats.org/officeDocument/2006/relationships/slideLayout" Target="../slideLayouts/slideLayout2.xml"/><Relationship Id="rId16" Type="http://schemas.openxmlformats.org/officeDocument/2006/relationships/image" Target="../media/image38.wmf"/><Relationship Id="rId1" Type="http://schemas.openxmlformats.org/officeDocument/2006/relationships/vmlDrawing" Target="../drawings/vmlDrawing8.vml"/><Relationship Id="rId6" Type="http://schemas.openxmlformats.org/officeDocument/2006/relationships/image" Target="../media/image33.w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oleObject" Target="../embeddings/oleObject24.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21.bin"/><Relationship Id="rId14" Type="http://schemas.openxmlformats.org/officeDocument/2006/relationships/image" Target="../media/image37.wmf"/></Relationships>
</file>

<file path=ppt/slides/_rels/slide16.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0.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28.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27.wmf"/><Relationship Id="rId3" Type="http://schemas.openxmlformats.org/officeDocument/2006/relationships/oleObject" Target="../embeddings/oleObject30.bin"/><Relationship Id="rId7" Type="http://schemas.openxmlformats.org/officeDocument/2006/relationships/image" Target="../media/image45.wmf"/><Relationship Id="rId12" Type="http://schemas.openxmlformats.org/officeDocument/2006/relationships/oleObject" Target="../embeddings/oleObject35.bin"/><Relationship Id="rId2" Type="http://schemas.openxmlformats.org/officeDocument/2006/relationships/slideLayout" Target="../slideLayouts/slideLayout2.xml"/><Relationship Id="rId16" Type="http://schemas.openxmlformats.org/officeDocument/2006/relationships/oleObject" Target="../embeddings/oleObject37.bin"/><Relationship Id="rId1" Type="http://schemas.openxmlformats.org/officeDocument/2006/relationships/vmlDrawing" Target="../drawings/vmlDrawing10.vml"/><Relationship Id="rId6" Type="http://schemas.openxmlformats.org/officeDocument/2006/relationships/oleObject" Target="../embeddings/oleObject32.bin"/><Relationship Id="rId11" Type="http://schemas.openxmlformats.org/officeDocument/2006/relationships/image" Target="../media/image35.wmf"/><Relationship Id="rId5" Type="http://schemas.openxmlformats.org/officeDocument/2006/relationships/oleObject" Target="../embeddings/oleObject31.bin"/><Relationship Id="rId15" Type="http://schemas.openxmlformats.org/officeDocument/2006/relationships/image" Target="../media/image47.wmf"/><Relationship Id="rId10" Type="http://schemas.openxmlformats.org/officeDocument/2006/relationships/oleObject" Target="../embeddings/oleObject34.bin"/><Relationship Id="rId4" Type="http://schemas.openxmlformats.org/officeDocument/2006/relationships/image" Target="../media/image44.wmf"/><Relationship Id="rId9" Type="http://schemas.openxmlformats.org/officeDocument/2006/relationships/image" Target="../media/image46.wmf"/><Relationship Id="rId14" Type="http://schemas.openxmlformats.org/officeDocument/2006/relationships/oleObject" Target="../embeddings/oleObject36.bin"/></Relationships>
</file>

<file path=ppt/slides/_rels/slide18.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43.bin"/><Relationship Id="rId18" Type="http://schemas.openxmlformats.org/officeDocument/2006/relationships/oleObject" Target="../embeddings/oleObject46.bin"/><Relationship Id="rId26" Type="http://schemas.openxmlformats.org/officeDocument/2006/relationships/oleObject" Target="../embeddings/oleObject50.bin"/><Relationship Id="rId3" Type="http://schemas.openxmlformats.org/officeDocument/2006/relationships/oleObject" Target="../embeddings/oleObject38.bin"/><Relationship Id="rId21" Type="http://schemas.openxmlformats.org/officeDocument/2006/relationships/image" Target="../media/image53.wmf"/><Relationship Id="rId7" Type="http://schemas.openxmlformats.org/officeDocument/2006/relationships/oleObject" Target="../embeddings/oleObject40.bin"/><Relationship Id="rId12" Type="http://schemas.openxmlformats.org/officeDocument/2006/relationships/image" Target="../media/image44.wmf"/><Relationship Id="rId17" Type="http://schemas.openxmlformats.org/officeDocument/2006/relationships/oleObject" Target="../embeddings/oleObject45.bin"/><Relationship Id="rId25" Type="http://schemas.openxmlformats.org/officeDocument/2006/relationships/image" Target="../media/image55.wmf"/><Relationship Id="rId2" Type="http://schemas.openxmlformats.org/officeDocument/2006/relationships/slideLayout" Target="../slideLayouts/slideLayout2.xml"/><Relationship Id="rId16" Type="http://schemas.openxmlformats.org/officeDocument/2006/relationships/image" Target="../media/image46.wmf"/><Relationship Id="rId20" Type="http://schemas.openxmlformats.org/officeDocument/2006/relationships/oleObject" Target="../embeddings/oleObject47.bin"/><Relationship Id="rId1" Type="http://schemas.openxmlformats.org/officeDocument/2006/relationships/vmlDrawing" Target="../drawings/vmlDrawing11.vml"/><Relationship Id="rId6" Type="http://schemas.openxmlformats.org/officeDocument/2006/relationships/image" Target="../media/image49.wmf"/><Relationship Id="rId11" Type="http://schemas.openxmlformats.org/officeDocument/2006/relationships/oleObject" Target="../embeddings/oleObject42.bin"/><Relationship Id="rId24" Type="http://schemas.openxmlformats.org/officeDocument/2006/relationships/oleObject" Target="../embeddings/oleObject49.bin"/><Relationship Id="rId5" Type="http://schemas.openxmlformats.org/officeDocument/2006/relationships/oleObject" Target="../embeddings/oleObject39.bin"/><Relationship Id="rId15" Type="http://schemas.openxmlformats.org/officeDocument/2006/relationships/oleObject" Target="../embeddings/oleObject44.bin"/><Relationship Id="rId23" Type="http://schemas.openxmlformats.org/officeDocument/2006/relationships/image" Target="../media/image54.wmf"/><Relationship Id="rId28" Type="http://schemas.openxmlformats.org/officeDocument/2006/relationships/image" Target="../media/image47.wmf"/><Relationship Id="rId10" Type="http://schemas.openxmlformats.org/officeDocument/2006/relationships/image" Target="../media/image27.wmf"/><Relationship Id="rId19" Type="http://schemas.openxmlformats.org/officeDocument/2006/relationships/image" Target="../media/image52.wmf"/><Relationship Id="rId4" Type="http://schemas.openxmlformats.org/officeDocument/2006/relationships/image" Target="../media/image48.wmf"/><Relationship Id="rId9" Type="http://schemas.openxmlformats.org/officeDocument/2006/relationships/oleObject" Target="../embeddings/oleObject41.bin"/><Relationship Id="rId14" Type="http://schemas.openxmlformats.org/officeDocument/2006/relationships/image" Target="../media/image51.wmf"/><Relationship Id="rId22" Type="http://schemas.openxmlformats.org/officeDocument/2006/relationships/oleObject" Target="../embeddings/oleObject48.bin"/><Relationship Id="rId27" Type="http://schemas.openxmlformats.org/officeDocument/2006/relationships/oleObject" Target="../embeddings/oleObject51.bin"/></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9.wmf"/><Relationship Id="rId5" Type="http://schemas.openxmlformats.org/officeDocument/2006/relationships/oleObject" Target="../embeddings/oleObject53.bin"/><Relationship Id="rId4" Type="http://schemas.openxmlformats.org/officeDocument/2006/relationships/image" Target="../media/image58.wmf"/></Relationships>
</file>

<file path=ppt/slides/_rels/slide22.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2.wmf"/><Relationship Id="rId5" Type="http://schemas.openxmlformats.org/officeDocument/2006/relationships/oleObject" Target="../embeddings/oleObject56.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58.bin"/></Relationships>
</file>

<file path=ppt/slides/_rels/slide23.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64.bin"/><Relationship Id="rId18" Type="http://schemas.openxmlformats.org/officeDocument/2006/relationships/image" Target="../media/image69.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40.wmf"/><Relationship Id="rId17" Type="http://schemas.openxmlformats.org/officeDocument/2006/relationships/oleObject" Target="../embeddings/oleObject66.bin"/><Relationship Id="rId2" Type="http://schemas.openxmlformats.org/officeDocument/2006/relationships/slideLayout" Target="../slideLayouts/slideLayout2.xml"/><Relationship Id="rId16" Type="http://schemas.openxmlformats.org/officeDocument/2006/relationships/image" Target="../media/image43.wmf"/><Relationship Id="rId1" Type="http://schemas.openxmlformats.org/officeDocument/2006/relationships/vmlDrawing" Target="../drawings/vmlDrawing14.vml"/><Relationship Id="rId6" Type="http://schemas.openxmlformats.org/officeDocument/2006/relationships/image" Target="../media/image66.wmf"/><Relationship Id="rId11" Type="http://schemas.openxmlformats.org/officeDocument/2006/relationships/oleObject" Target="../embeddings/oleObject63.bin"/><Relationship Id="rId5" Type="http://schemas.openxmlformats.org/officeDocument/2006/relationships/oleObject" Target="../embeddings/oleObject60.bin"/><Relationship Id="rId15" Type="http://schemas.openxmlformats.org/officeDocument/2006/relationships/oleObject" Target="../embeddings/oleObject65.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62.bin"/><Relationship Id="rId14" Type="http://schemas.openxmlformats.org/officeDocument/2006/relationships/image" Target="../media/image4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1.wmf"/><Relationship Id="rId5" Type="http://schemas.openxmlformats.org/officeDocument/2006/relationships/oleObject" Target="../embeddings/oleObject68.bin"/><Relationship Id="rId4" Type="http://schemas.openxmlformats.org/officeDocument/2006/relationships/image" Target="../media/image70.wmf"/></Relationships>
</file>

<file path=ppt/slides/_rels/slide2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3.wmf"/><Relationship Id="rId5" Type="http://schemas.openxmlformats.org/officeDocument/2006/relationships/oleObject" Target="../embeddings/oleObject70.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72.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77.wmf"/><Relationship Id="rId5" Type="http://schemas.openxmlformats.org/officeDocument/2006/relationships/oleObject" Target="../embeddings/oleObject74.bin"/><Relationship Id="rId4" Type="http://schemas.openxmlformats.org/officeDocument/2006/relationships/image" Target="../media/image76.wmf"/></Relationships>
</file>

<file path=ppt/slides/_rels/slide27.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80.bin"/><Relationship Id="rId18" Type="http://schemas.openxmlformats.org/officeDocument/2006/relationships/image" Target="../media/image85.wmf"/><Relationship Id="rId3" Type="http://schemas.openxmlformats.org/officeDocument/2006/relationships/oleObject" Target="../embeddings/oleObject75.bin"/><Relationship Id="rId21" Type="http://schemas.openxmlformats.org/officeDocument/2006/relationships/oleObject" Target="../embeddings/oleObject84.bin"/><Relationship Id="rId7" Type="http://schemas.openxmlformats.org/officeDocument/2006/relationships/oleObject" Target="../embeddings/oleObject77.bin"/><Relationship Id="rId12" Type="http://schemas.openxmlformats.org/officeDocument/2006/relationships/image" Target="../media/image82.wmf"/><Relationship Id="rId17" Type="http://schemas.openxmlformats.org/officeDocument/2006/relationships/oleObject" Target="../embeddings/oleObject82.bin"/><Relationship Id="rId2" Type="http://schemas.openxmlformats.org/officeDocument/2006/relationships/slideLayout" Target="../slideLayouts/slideLayout2.xml"/><Relationship Id="rId16" Type="http://schemas.openxmlformats.org/officeDocument/2006/relationships/image" Target="../media/image84.wmf"/><Relationship Id="rId20" Type="http://schemas.openxmlformats.org/officeDocument/2006/relationships/image" Target="../media/image86.wmf"/><Relationship Id="rId1" Type="http://schemas.openxmlformats.org/officeDocument/2006/relationships/vmlDrawing" Target="../drawings/vmlDrawing18.vml"/><Relationship Id="rId6" Type="http://schemas.openxmlformats.org/officeDocument/2006/relationships/image" Target="../media/image79.wmf"/><Relationship Id="rId11" Type="http://schemas.openxmlformats.org/officeDocument/2006/relationships/oleObject" Target="../embeddings/oleObject79.bin"/><Relationship Id="rId24" Type="http://schemas.openxmlformats.org/officeDocument/2006/relationships/image" Target="../media/image88.wmf"/><Relationship Id="rId5" Type="http://schemas.openxmlformats.org/officeDocument/2006/relationships/oleObject" Target="../embeddings/oleObject76.bin"/><Relationship Id="rId15" Type="http://schemas.openxmlformats.org/officeDocument/2006/relationships/oleObject" Target="../embeddings/oleObject81.bin"/><Relationship Id="rId23" Type="http://schemas.openxmlformats.org/officeDocument/2006/relationships/oleObject" Target="../embeddings/oleObject85.bin"/><Relationship Id="rId10" Type="http://schemas.openxmlformats.org/officeDocument/2006/relationships/image" Target="../media/image81.wmf"/><Relationship Id="rId19" Type="http://schemas.openxmlformats.org/officeDocument/2006/relationships/oleObject" Target="../embeddings/oleObject83.bin"/><Relationship Id="rId4" Type="http://schemas.openxmlformats.org/officeDocument/2006/relationships/image" Target="../media/image78.wmf"/><Relationship Id="rId9" Type="http://schemas.openxmlformats.org/officeDocument/2006/relationships/oleObject" Target="../embeddings/oleObject78.bin"/><Relationship Id="rId14" Type="http://schemas.openxmlformats.org/officeDocument/2006/relationships/image" Target="../media/image83.wmf"/><Relationship Id="rId22" Type="http://schemas.openxmlformats.org/officeDocument/2006/relationships/image" Target="../media/image87.wmf"/></Relationships>
</file>

<file path=ppt/slides/_rels/slide28.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image" Target="../media/image93.wmf"/><Relationship Id="rId18" Type="http://schemas.openxmlformats.org/officeDocument/2006/relationships/oleObject" Target="../embeddings/oleObject94.bin"/><Relationship Id="rId26" Type="http://schemas.openxmlformats.org/officeDocument/2006/relationships/oleObject" Target="../embeddings/oleObject98.bin"/><Relationship Id="rId3" Type="http://schemas.openxmlformats.org/officeDocument/2006/relationships/oleObject" Target="../embeddings/oleObject86.bin"/><Relationship Id="rId21" Type="http://schemas.openxmlformats.org/officeDocument/2006/relationships/image" Target="../media/image97.wmf"/><Relationship Id="rId7" Type="http://schemas.openxmlformats.org/officeDocument/2006/relationships/oleObject" Target="../embeddings/oleObject88.bin"/><Relationship Id="rId12" Type="http://schemas.openxmlformats.org/officeDocument/2006/relationships/oleObject" Target="../embeddings/oleObject91.bin"/><Relationship Id="rId17" Type="http://schemas.openxmlformats.org/officeDocument/2006/relationships/image" Target="../media/image95.wmf"/><Relationship Id="rId25" Type="http://schemas.openxmlformats.org/officeDocument/2006/relationships/image" Target="../media/image99.wmf"/><Relationship Id="rId33" Type="http://schemas.openxmlformats.org/officeDocument/2006/relationships/image" Target="../media/image103.wmf"/><Relationship Id="rId2" Type="http://schemas.openxmlformats.org/officeDocument/2006/relationships/slideLayout" Target="../slideLayouts/slideLayout2.xml"/><Relationship Id="rId16" Type="http://schemas.openxmlformats.org/officeDocument/2006/relationships/oleObject" Target="../embeddings/oleObject93.bin"/><Relationship Id="rId20" Type="http://schemas.openxmlformats.org/officeDocument/2006/relationships/oleObject" Target="../embeddings/oleObject95.bin"/><Relationship Id="rId29" Type="http://schemas.openxmlformats.org/officeDocument/2006/relationships/image" Target="../media/image101.wmf"/><Relationship Id="rId1" Type="http://schemas.openxmlformats.org/officeDocument/2006/relationships/vmlDrawing" Target="../drawings/vmlDrawing19.vml"/><Relationship Id="rId6" Type="http://schemas.openxmlformats.org/officeDocument/2006/relationships/image" Target="../media/image90.wmf"/><Relationship Id="rId11" Type="http://schemas.openxmlformats.org/officeDocument/2006/relationships/oleObject" Target="../embeddings/oleObject90.bin"/><Relationship Id="rId24" Type="http://schemas.openxmlformats.org/officeDocument/2006/relationships/oleObject" Target="../embeddings/oleObject97.bin"/><Relationship Id="rId32" Type="http://schemas.openxmlformats.org/officeDocument/2006/relationships/oleObject" Target="../embeddings/oleObject101.bin"/><Relationship Id="rId5" Type="http://schemas.openxmlformats.org/officeDocument/2006/relationships/oleObject" Target="../embeddings/oleObject87.bin"/><Relationship Id="rId15" Type="http://schemas.openxmlformats.org/officeDocument/2006/relationships/image" Target="../media/image94.wmf"/><Relationship Id="rId23" Type="http://schemas.openxmlformats.org/officeDocument/2006/relationships/image" Target="../media/image98.wmf"/><Relationship Id="rId28" Type="http://schemas.openxmlformats.org/officeDocument/2006/relationships/oleObject" Target="../embeddings/oleObject99.bin"/><Relationship Id="rId10" Type="http://schemas.openxmlformats.org/officeDocument/2006/relationships/image" Target="../media/image92.wmf"/><Relationship Id="rId19" Type="http://schemas.openxmlformats.org/officeDocument/2006/relationships/image" Target="../media/image96.wmf"/><Relationship Id="rId31" Type="http://schemas.openxmlformats.org/officeDocument/2006/relationships/image" Target="../media/image102.wmf"/><Relationship Id="rId4" Type="http://schemas.openxmlformats.org/officeDocument/2006/relationships/image" Target="../media/image89.wmf"/><Relationship Id="rId9" Type="http://schemas.openxmlformats.org/officeDocument/2006/relationships/oleObject" Target="../embeddings/oleObject89.bin"/><Relationship Id="rId14" Type="http://schemas.openxmlformats.org/officeDocument/2006/relationships/oleObject" Target="../embeddings/oleObject92.bin"/><Relationship Id="rId22" Type="http://schemas.openxmlformats.org/officeDocument/2006/relationships/oleObject" Target="../embeddings/oleObject96.bin"/><Relationship Id="rId27" Type="http://schemas.openxmlformats.org/officeDocument/2006/relationships/image" Target="../media/image100.wmf"/><Relationship Id="rId30" Type="http://schemas.openxmlformats.org/officeDocument/2006/relationships/oleObject" Target="../embeddings/oleObject100.bin"/></Relationships>
</file>

<file path=ppt/slides/_rels/slide29.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107.bin"/><Relationship Id="rId18" Type="http://schemas.openxmlformats.org/officeDocument/2006/relationships/image" Target="../media/image110.wmf"/><Relationship Id="rId26" Type="http://schemas.openxmlformats.org/officeDocument/2006/relationships/oleObject" Target="../embeddings/oleObject114.bin"/><Relationship Id="rId3" Type="http://schemas.openxmlformats.org/officeDocument/2006/relationships/oleObject" Target="../embeddings/oleObject102.bin"/><Relationship Id="rId21" Type="http://schemas.openxmlformats.org/officeDocument/2006/relationships/oleObject" Target="../embeddings/oleObject111.bin"/><Relationship Id="rId7" Type="http://schemas.openxmlformats.org/officeDocument/2006/relationships/oleObject" Target="../embeddings/oleObject104.bin"/><Relationship Id="rId12" Type="http://schemas.openxmlformats.org/officeDocument/2006/relationships/image" Target="../media/image107.wmf"/><Relationship Id="rId17" Type="http://schemas.openxmlformats.org/officeDocument/2006/relationships/oleObject" Target="../embeddings/oleObject109.bin"/><Relationship Id="rId25" Type="http://schemas.openxmlformats.org/officeDocument/2006/relationships/image" Target="../media/image113.wmf"/><Relationship Id="rId2" Type="http://schemas.openxmlformats.org/officeDocument/2006/relationships/slideLayout" Target="../slideLayouts/slideLayout2.xml"/><Relationship Id="rId16" Type="http://schemas.openxmlformats.org/officeDocument/2006/relationships/image" Target="../media/image109.wmf"/><Relationship Id="rId20" Type="http://schemas.openxmlformats.org/officeDocument/2006/relationships/image" Target="../media/image111.wmf"/><Relationship Id="rId1" Type="http://schemas.openxmlformats.org/officeDocument/2006/relationships/vmlDrawing" Target="../drawings/vmlDrawing20.vml"/><Relationship Id="rId6" Type="http://schemas.openxmlformats.org/officeDocument/2006/relationships/image" Target="../media/image97.wmf"/><Relationship Id="rId11" Type="http://schemas.openxmlformats.org/officeDocument/2006/relationships/oleObject" Target="../embeddings/oleObject106.bin"/><Relationship Id="rId24" Type="http://schemas.openxmlformats.org/officeDocument/2006/relationships/oleObject" Target="../embeddings/oleObject113.bin"/><Relationship Id="rId5" Type="http://schemas.openxmlformats.org/officeDocument/2006/relationships/oleObject" Target="../embeddings/oleObject103.bin"/><Relationship Id="rId15" Type="http://schemas.openxmlformats.org/officeDocument/2006/relationships/oleObject" Target="../embeddings/oleObject108.bin"/><Relationship Id="rId23" Type="http://schemas.openxmlformats.org/officeDocument/2006/relationships/image" Target="../media/image112.wmf"/><Relationship Id="rId10" Type="http://schemas.openxmlformats.org/officeDocument/2006/relationships/image" Target="../media/image106.wmf"/><Relationship Id="rId19" Type="http://schemas.openxmlformats.org/officeDocument/2006/relationships/oleObject" Target="../embeddings/oleObject110.bin"/><Relationship Id="rId4" Type="http://schemas.openxmlformats.org/officeDocument/2006/relationships/image" Target="../media/image104.wmf"/><Relationship Id="rId9" Type="http://schemas.openxmlformats.org/officeDocument/2006/relationships/oleObject" Target="../embeddings/oleObject105.bin"/><Relationship Id="rId14" Type="http://schemas.openxmlformats.org/officeDocument/2006/relationships/image" Target="../media/image108.wmf"/><Relationship Id="rId22" Type="http://schemas.openxmlformats.org/officeDocument/2006/relationships/oleObject" Target="../embeddings/oleObject112.bin"/><Relationship Id="rId27" Type="http://schemas.openxmlformats.org/officeDocument/2006/relationships/image" Target="../media/image114.wmf"/></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120.bin"/><Relationship Id="rId18" Type="http://schemas.openxmlformats.org/officeDocument/2006/relationships/image" Target="../media/image121.wmf"/><Relationship Id="rId3" Type="http://schemas.openxmlformats.org/officeDocument/2006/relationships/oleObject" Target="../embeddings/oleObject115.bin"/><Relationship Id="rId21" Type="http://schemas.openxmlformats.org/officeDocument/2006/relationships/image" Target="../media/image105.wmf"/><Relationship Id="rId7" Type="http://schemas.openxmlformats.org/officeDocument/2006/relationships/oleObject" Target="../embeddings/oleObject117.bin"/><Relationship Id="rId12" Type="http://schemas.openxmlformats.org/officeDocument/2006/relationships/image" Target="../media/image68.wmf"/><Relationship Id="rId17" Type="http://schemas.openxmlformats.org/officeDocument/2006/relationships/oleObject" Target="../embeddings/oleObject122.bin"/><Relationship Id="rId2" Type="http://schemas.openxmlformats.org/officeDocument/2006/relationships/slideLayout" Target="../slideLayouts/slideLayout2.xml"/><Relationship Id="rId16" Type="http://schemas.openxmlformats.org/officeDocument/2006/relationships/image" Target="../media/image120.wmf"/><Relationship Id="rId20" Type="http://schemas.openxmlformats.org/officeDocument/2006/relationships/oleObject" Target="../embeddings/oleObject124.bin"/><Relationship Id="rId1" Type="http://schemas.openxmlformats.org/officeDocument/2006/relationships/vmlDrawing" Target="../drawings/vmlDrawing21.vml"/><Relationship Id="rId6" Type="http://schemas.openxmlformats.org/officeDocument/2006/relationships/image" Target="../media/image116.wmf"/><Relationship Id="rId11" Type="http://schemas.openxmlformats.org/officeDocument/2006/relationships/oleObject" Target="../embeddings/oleObject119.bin"/><Relationship Id="rId5" Type="http://schemas.openxmlformats.org/officeDocument/2006/relationships/oleObject" Target="../embeddings/oleObject116.bin"/><Relationship Id="rId15" Type="http://schemas.openxmlformats.org/officeDocument/2006/relationships/oleObject" Target="../embeddings/oleObject121.bin"/><Relationship Id="rId10" Type="http://schemas.openxmlformats.org/officeDocument/2006/relationships/image" Target="../media/image118.wmf"/><Relationship Id="rId19" Type="http://schemas.openxmlformats.org/officeDocument/2006/relationships/oleObject" Target="../embeddings/oleObject123.bin"/><Relationship Id="rId4" Type="http://schemas.openxmlformats.org/officeDocument/2006/relationships/image" Target="../media/image115.wmf"/><Relationship Id="rId9" Type="http://schemas.openxmlformats.org/officeDocument/2006/relationships/oleObject" Target="../embeddings/oleObject118.bin"/><Relationship Id="rId14" Type="http://schemas.openxmlformats.org/officeDocument/2006/relationships/image" Target="../media/image119.wmf"/></Relationships>
</file>

<file path=ppt/slides/_rels/slide31.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130.bin"/><Relationship Id="rId18" Type="http://schemas.openxmlformats.org/officeDocument/2006/relationships/image" Target="../media/image127.wmf"/><Relationship Id="rId3" Type="http://schemas.openxmlformats.org/officeDocument/2006/relationships/oleObject" Target="../embeddings/oleObject125.bin"/><Relationship Id="rId21" Type="http://schemas.openxmlformats.org/officeDocument/2006/relationships/oleObject" Target="../embeddings/oleObject134.bin"/><Relationship Id="rId7" Type="http://schemas.openxmlformats.org/officeDocument/2006/relationships/oleObject" Target="../embeddings/oleObject127.bin"/><Relationship Id="rId12" Type="http://schemas.openxmlformats.org/officeDocument/2006/relationships/image" Target="../media/image124.wmf"/><Relationship Id="rId17" Type="http://schemas.openxmlformats.org/officeDocument/2006/relationships/oleObject" Target="../embeddings/oleObject132.bin"/><Relationship Id="rId2" Type="http://schemas.openxmlformats.org/officeDocument/2006/relationships/slideLayout" Target="../slideLayouts/slideLayout2.xml"/><Relationship Id="rId16" Type="http://schemas.openxmlformats.org/officeDocument/2006/relationships/image" Target="../media/image126.wmf"/><Relationship Id="rId20" Type="http://schemas.openxmlformats.org/officeDocument/2006/relationships/image" Target="../media/image105.wmf"/><Relationship Id="rId1" Type="http://schemas.openxmlformats.org/officeDocument/2006/relationships/vmlDrawing" Target="../drawings/vmlDrawing22.vml"/><Relationship Id="rId6" Type="http://schemas.openxmlformats.org/officeDocument/2006/relationships/image" Target="../media/image108.wmf"/><Relationship Id="rId11" Type="http://schemas.openxmlformats.org/officeDocument/2006/relationships/oleObject" Target="../embeddings/oleObject129.bin"/><Relationship Id="rId5" Type="http://schemas.openxmlformats.org/officeDocument/2006/relationships/oleObject" Target="../embeddings/oleObject126.bin"/><Relationship Id="rId15" Type="http://schemas.openxmlformats.org/officeDocument/2006/relationships/oleObject" Target="../embeddings/oleObject131.bin"/><Relationship Id="rId10" Type="http://schemas.openxmlformats.org/officeDocument/2006/relationships/image" Target="../media/image123.wmf"/><Relationship Id="rId19" Type="http://schemas.openxmlformats.org/officeDocument/2006/relationships/oleObject" Target="../embeddings/oleObject133.bin"/><Relationship Id="rId4" Type="http://schemas.openxmlformats.org/officeDocument/2006/relationships/image" Target="../media/image97.wmf"/><Relationship Id="rId9" Type="http://schemas.openxmlformats.org/officeDocument/2006/relationships/oleObject" Target="../embeddings/oleObject128.bin"/><Relationship Id="rId14" Type="http://schemas.openxmlformats.org/officeDocument/2006/relationships/image" Target="../media/image125.wmf"/><Relationship Id="rId22" Type="http://schemas.openxmlformats.org/officeDocument/2006/relationships/image" Target="../media/image128.wmf"/></Relationships>
</file>

<file path=ppt/slides/_rels/slide32.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140.bin"/><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132.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05.wmf"/><Relationship Id="rId11" Type="http://schemas.openxmlformats.org/officeDocument/2006/relationships/oleObject" Target="../embeddings/oleObject139.bin"/><Relationship Id="rId5" Type="http://schemas.openxmlformats.org/officeDocument/2006/relationships/oleObject" Target="../embeddings/oleObject136.bin"/><Relationship Id="rId10" Type="http://schemas.openxmlformats.org/officeDocument/2006/relationships/image" Target="../media/image131.wmf"/><Relationship Id="rId4" Type="http://schemas.openxmlformats.org/officeDocument/2006/relationships/image" Target="../media/image129.wmf"/><Relationship Id="rId9" Type="http://schemas.openxmlformats.org/officeDocument/2006/relationships/oleObject" Target="../embeddings/oleObject138.bin"/><Relationship Id="rId14" Type="http://schemas.openxmlformats.org/officeDocument/2006/relationships/image" Target="../media/image13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8.wmf"/><Relationship Id="rId5" Type="http://schemas.openxmlformats.org/officeDocument/2006/relationships/oleObject" Target="../embeddings/oleObject142.bin"/><Relationship Id="rId10" Type="http://schemas.openxmlformats.org/officeDocument/2006/relationships/image" Target="../media/image136.wmf"/><Relationship Id="rId4" Type="http://schemas.openxmlformats.org/officeDocument/2006/relationships/image" Target="../media/image134.wmf"/><Relationship Id="rId9" Type="http://schemas.openxmlformats.org/officeDocument/2006/relationships/oleObject" Target="../embeddings/oleObject14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image" Target="../media/image93.wmf"/><Relationship Id="rId18" Type="http://schemas.openxmlformats.org/officeDocument/2006/relationships/oleObject" Target="../embeddings/oleObject153.bin"/><Relationship Id="rId3" Type="http://schemas.openxmlformats.org/officeDocument/2006/relationships/oleObject" Target="../embeddings/oleObject145.bin"/><Relationship Id="rId7" Type="http://schemas.openxmlformats.org/officeDocument/2006/relationships/oleObject" Target="../embeddings/oleObject147.bin"/><Relationship Id="rId12" Type="http://schemas.openxmlformats.org/officeDocument/2006/relationships/oleObject" Target="../embeddings/oleObject150.bin"/><Relationship Id="rId17" Type="http://schemas.openxmlformats.org/officeDocument/2006/relationships/image" Target="../media/image95.wmf"/><Relationship Id="rId2" Type="http://schemas.openxmlformats.org/officeDocument/2006/relationships/slideLayout" Target="../slideLayouts/slideLayout2.xml"/><Relationship Id="rId16" Type="http://schemas.openxmlformats.org/officeDocument/2006/relationships/oleObject" Target="../embeddings/oleObject152.bin"/><Relationship Id="rId1" Type="http://schemas.openxmlformats.org/officeDocument/2006/relationships/vmlDrawing" Target="../drawings/vmlDrawing25.vml"/><Relationship Id="rId6" Type="http://schemas.openxmlformats.org/officeDocument/2006/relationships/image" Target="../media/image90.wmf"/><Relationship Id="rId11" Type="http://schemas.openxmlformats.org/officeDocument/2006/relationships/oleObject" Target="../embeddings/oleObject149.bin"/><Relationship Id="rId5" Type="http://schemas.openxmlformats.org/officeDocument/2006/relationships/oleObject" Target="../embeddings/oleObject146.bin"/><Relationship Id="rId15" Type="http://schemas.openxmlformats.org/officeDocument/2006/relationships/image" Target="../media/image94.wmf"/><Relationship Id="rId10" Type="http://schemas.openxmlformats.org/officeDocument/2006/relationships/image" Target="../media/image92.wmf"/><Relationship Id="rId19" Type="http://schemas.openxmlformats.org/officeDocument/2006/relationships/image" Target="../media/image96.wmf"/><Relationship Id="rId4" Type="http://schemas.openxmlformats.org/officeDocument/2006/relationships/image" Target="../media/image89.wmf"/><Relationship Id="rId9" Type="http://schemas.openxmlformats.org/officeDocument/2006/relationships/oleObject" Target="../embeddings/oleObject148.bin"/><Relationship Id="rId14" Type="http://schemas.openxmlformats.org/officeDocument/2006/relationships/oleObject" Target="../embeddings/oleObject151.bin"/></Relationships>
</file>

<file path=ppt/slides/_rels/slide37.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image" Target="../media/image141.wmf"/><Relationship Id="rId3" Type="http://schemas.openxmlformats.org/officeDocument/2006/relationships/oleObject" Target="../embeddings/oleObject154.bin"/><Relationship Id="rId7" Type="http://schemas.openxmlformats.org/officeDocument/2006/relationships/oleObject" Target="../embeddings/oleObject156.bin"/><Relationship Id="rId12"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38.wmf"/><Relationship Id="rId11" Type="http://schemas.openxmlformats.org/officeDocument/2006/relationships/image" Target="../media/image140.wmf"/><Relationship Id="rId5" Type="http://schemas.openxmlformats.org/officeDocument/2006/relationships/oleObject" Target="../embeddings/oleObject155.bin"/><Relationship Id="rId10" Type="http://schemas.openxmlformats.org/officeDocument/2006/relationships/oleObject" Target="../embeddings/oleObject158.bin"/><Relationship Id="rId4" Type="http://schemas.openxmlformats.org/officeDocument/2006/relationships/image" Target="../media/image137.wmf"/><Relationship Id="rId9" Type="http://schemas.openxmlformats.org/officeDocument/2006/relationships/oleObject" Target="../embeddings/oleObject157.bin"/></Relationships>
</file>

<file path=ppt/slides/_rels/slide38.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oleObject" Target="../embeddings/oleObject160.bin"/><Relationship Id="rId7"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43.wmf"/><Relationship Id="rId11" Type="http://schemas.openxmlformats.org/officeDocument/2006/relationships/image" Target="../media/image144.png"/><Relationship Id="rId5" Type="http://schemas.openxmlformats.org/officeDocument/2006/relationships/oleObject" Target="../embeddings/oleObject161.bin"/><Relationship Id="rId10" Type="http://schemas.openxmlformats.org/officeDocument/2006/relationships/image" Target="../media/image145.wmf"/><Relationship Id="rId4" Type="http://schemas.openxmlformats.org/officeDocument/2006/relationships/image" Target="../media/image142.wmf"/><Relationship Id="rId9" Type="http://schemas.openxmlformats.org/officeDocument/2006/relationships/oleObject" Target="../embeddings/oleObject163.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47.wmf"/><Relationship Id="rId5" Type="http://schemas.openxmlformats.org/officeDocument/2006/relationships/oleObject" Target="../embeddings/oleObject165.bin"/><Relationship Id="rId4" Type="http://schemas.openxmlformats.org/officeDocument/2006/relationships/image" Target="../media/image146.wmf"/></Relationships>
</file>

<file path=ppt/slides/_rels/slide4.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166.bin"/><Relationship Id="rId7"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49.wmf"/><Relationship Id="rId5" Type="http://schemas.openxmlformats.org/officeDocument/2006/relationships/oleObject" Target="../embeddings/oleObject167.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69.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52.wmf"/><Relationship Id="rId4" Type="http://schemas.openxmlformats.org/officeDocument/2006/relationships/oleObject" Target="../embeddings/oleObject170.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73.bin"/><Relationship Id="rId13" Type="http://schemas.openxmlformats.org/officeDocument/2006/relationships/image" Target="../media/image157.wmf"/><Relationship Id="rId3" Type="http://schemas.openxmlformats.org/officeDocument/2006/relationships/notesSlide" Target="../notesSlides/notesSlide3.xml"/><Relationship Id="rId7" Type="http://schemas.openxmlformats.org/officeDocument/2006/relationships/image" Target="../media/image154.wmf"/><Relationship Id="rId12" Type="http://schemas.openxmlformats.org/officeDocument/2006/relationships/oleObject" Target="../embeddings/oleObject175.bin"/><Relationship Id="rId2" Type="http://schemas.openxmlformats.org/officeDocument/2006/relationships/slideLayout" Target="../slideLayouts/slideLayout18.xml"/><Relationship Id="rId1" Type="http://schemas.openxmlformats.org/officeDocument/2006/relationships/vmlDrawing" Target="../drawings/vmlDrawing31.vml"/><Relationship Id="rId6" Type="http://schemas.openxmlformats.org/officeDocument/2006/relationships/oleObject" Target="../embeddings/oleObject172.bin"/><Relationship Id="rId11" Type="http://schemas.openxmlformats.org/officeDocument/2006/relationships/image" Target="../media/image156.wmf"/><Relationship Id="rId5" Type="http://schemas.openxmlformats.org/officeDocument/2006/relationships/image" Target="../media/image153.wmf"/><Relationship Id="rId10" Type="http://schemas.openxmlformats.org/officeDocument/2006/relationships/oleObject" Target="../embeddings/oleObject174.bin"/><Relationship Id="rId4" Type="http://schemas.openxmlformats.org/officeDocument/2006/relationships/oleObject" Target="../embeddings/oleObject171.bin"/><Relationship Id="rId9" Type="http://schemas.openxmlformats.org/officeDocument/2006/relationships/image" Target="../media/image155.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vmlDrawing" Target="../drawings/vmlDrawing32.vml"/><Relationship Id="rId5" Type="http://schemas.openxmlformats.org/officeDocument/2006/relationships/image" Target="../media/image158.wmf"/><Relationship Id="rId4" Type="http://schemas.openxmlformats.org/officeDocument/2006/relationships/oleObject" Target="../embeddings/oleObject176.bin"/></Relationships>
</file>

<file path=ppt/slides/_rels/slide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oleObject" Target="../embeddings/oleObject2.bin"/><Relationship Id="rId4" Type="http://schemas.openxmlformats.org/officeDocument/2006/relationships/image" Target="../media/image14.emf"/><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oleObject" Target="../embeddings/oleObject5.bin"/><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lnSpc>
                <a:spcPts val="8000"/>
              </a:lnSpc>
            </a:pPr>
            <a:r>
              <a:rPr lang="zh-CN" altLang="en-US" sz="5400" b="1" dirty="0" smtClean="0">
                <a:solidFill>
                  <a:srgbClr val="552579"/>
                </a:solidFill>
                <a:latin typeface="微软雅黑" panose="020B0503020204020204" pitchFamily="34" charset="-122"/>
                <a:ea typeface="微软雅黑" panose="020B0503020204020204" pitchFamily="34" charset="-122"/>
              </a:rPr>
              <a:t>第</a:t>
            </a:r>
            <a:r>
              <a:rPr lang="en-US" altLang="zh-CN" sz="5400" b="1" dirty="0" smtClean="0">
                <a:solidFill>
                  <a:srgbClr val="552579"/>
                </a:solidFill>
                <a:latin typeface="微软雅黑" panose="020B0503020204020204" pitchFamily="34" charset="-122"/>
                <a:ea typeface="微软雅黑" panose="020B0503020204020204" pitchFamily="34" charset="-122"/>
              </a:rPr>
              <a:t>4</a:t>
            </a:r>
            <a:r>
              <a:rPr lang="zh-CN" altLang="en-US" sz="5400" b="1" dirty="0" smtClean="0">
                <a:solidFill>
                  <a:srgbClr val="552579"/>
                </a:solidFill>
                <a:latin typeface="微软雅黑" panose="020B0503020204020204" pitchFamily="34" charset="-122"/>
                <a:ea typeface="微软雅黑" panose="020B0503020204020204" pitchFamily="34" charset="-122"/>
              </a:rPr>
              <a:t>章 放大器及其</a:t>
            </a:r>
            <a:r>
              <a:rPr lang="en-US" altLang="zh-CN" sz="5400" b="1" dirty="0" smtClean="0">
                <a:solidFill>
                  <a:srgbClr val="552579"/>
                </a:solidFill>
                <a:latin typeface="微软雅黑" panose="020B0503020204020204" pitchFamily="34" charset="-122"/>
                <a:ea typeface="微软雅黑" panose="020B0503020204020204" pitchFamily="34" charset="-122"/>
              </a:rPr>
              <a:t/>
            </a:r>
            <a:br>
              <a:rPr lang="en-US" altLang="zh-CN" sz="5400" b="1" dirty="0" smtClean="0">
                <a:solidFill>
                  <a:srgbClr val="552579"/>
                </a:solidFill>
                <a:latin typeface="微软雅黑" panose="020B0503020204020204" pitchFamily="34" charset="-122"/>
                <a:ea typeface="微软雅黑" panose="020B0503020204020204" pitchFamily="34" charset="-122"/>
              </a:rPr>
            </a:br>
            <a:r>
              <a:rPr lang="zh-CN" altLang="en-US" sz="5400" b="1" dirty="0" smtClean="0">
                <a:solidFill>
                  <a:srgbClr val="552579"/>
                </a:solidFill>
                <a:latin typeface="微软雅黑" panose="020B0503020204020204" pitchFamily="34" charset="-122"/>
                <a:ea typeface="微软雅黑" panose="020B0503020204020204" pitchFamily="34" charset="-122"/>
              </a:rPr>
              <a:t>非线性</a:t>
            </a:r>
          </a:p>
        </p:txBody>
      </p:sp>
      <mc:AlternateContent xmlns:mc="http://schemas.openxmlformats.org/markup-compatibility/2006" xmlns:a14="http://schemas.microsoft.com/office/drawing/2010/main">
        <mc:Choice Requires="a14">
          <p:sp>
            <p:nvSpPr>
              <p:cNvPr id="2" name="矩形 1"/>
              <p:cNvSpPr/>
              <p:nvPr/>
            </p:nvSpPr>
            <p:spPr>
              <a:xfrm>
                <a:off x="4123832" y="3244334"/>
                <a:ext cx="896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m:rPr>
                              <m:sty m:val="p"/>
                            </m:rPr>
                            <a:rPr lang="en-US" altLang="zh-CN" b="1" i="1">
                              <a:latin typeface="Cambria Math" panose="02040503050406030204" pitchFamily="18" charset="0"/>
                              <a:cs typeface="Times New Roman" panose="02020603050405020304" pitchFamily="18" charset="0"/>
                            </a:rPr>
                            <m:t>F</m:t>
                          </m:r>
                        </m:e>
                        <m:sub>
                          <m:r>
                            <a:rPr lang="en-US" altLang="zh-CN" b="1" i="1">
                              <a:latin typeface="Cambria Math" panose="02040503050406030204" pitchFamily="18" charset="0"/>
                              <a:cs typeface="Times New Roman" panose="02020603050405020304" pitchFamily="18" charset="0"/>
                            </a:rPr>
                            <m:t>𝟐</m:t>
                          </m:r>
                        </m:sub>
                      </m:sSub>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4123832" y="3244334"/>
                <a:ext cx="896336" cy="369332"/>
              </a:xfrm>
              <a:prstGeom prst="rect">
                <a:avLst/>
              </a:prstGeom>
              <a:blipFill>
                <a:blip r:embed="rId2"/>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123832" y="3244334"/>
                <a:ext cx="896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m:rPr>
                              <m:sty m:val="p"/>
                            </m:rPr>
                            <a:rPr lang="en-US" altLang="zh-CN" b="1" i="1">
                              <a:latin typeface="Cambria Math" panose="02040503050406030204" pitchFamily="18" charset="0"/>
                              <a:cs typeface="Times New Roman" panose="02020603050405020304" pitchFamily="18" charset="0"/>
                            </a:rPr>
                            <m:t>F</m:t>
                          </m:r>
                        </m:e>
                        <m:sub>
                          <m:r>
                            <a:rPr lang="en-US" altLang="zh-CN" b="1" i="1">
                              <a:latin typeface="Cambria Math" panose="02040503050406030204" pitchFamily="18" charset="0"/>
                              <a:cs typeface="Times New Roman" panose="02020603050405020304" pitchFamily="18" charset="0"/>
                            </a:rPr>
                            <m:t>𝟐</m:t>
                          </m:r>
                        </m:sub>
                      </m:sSub>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123832" y="3244334"/>
                <a:ext cx="896336" cy="369332"/>
              </a:xfrm>
              <a:prstGeom prst="rect">
                <a:avLst/>
              </a:prstGeom>
              <a:blipFill>
                <a:blip r:embed="rId2"/>
                <a:stretch>
                  <a:fillRect b="-163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A7A30C4-DBCE-4BFB-A0BF-15F32ACBEF97}" type="slidenum">
              <a:rPr lang="en-US" altLang="zh-CN"/>
              <a:pPr eaLnBrk="1" hangingPunct="1"/>
              <a:t>10</a:t>
            </a:fld>
            <a:endParaRPr lang="en-US" altLang="zh-CN"/>
          </a:p>
        </p:txBody>
      </p:sp>
      <p:sp>
        <p:nvSpPr>
          <p:cNvPr id="3" name="Rectangle 4"/>
          <p:cNvSpPr txBox="1">
            <a:spLocks noChangeArrowheads="1"/>
          </p:cNvSpPr>
          <p:nvPr/>
        </p:nvSpPr>
        <p:spPr>
          <a:xfrm>
            <a:off x="1981200" y="214989"/>
            <a:ext cx="5572125" cy="647700"/>
          </a:xfrm>
          <a:prstGeom prst="rect">
            <a:avLst/>
          </a:prstGeom>
          <a:noFill/>
        </p:spPr>
        <p:txBody>
          <a:bodyPr anchor="ctr"/>
          <a:lstStyle/>
          <a:p>
            <a:pPr algn="ctr">
              <a:defRPr/>
            </a:pPr>
            <a:r>
              <a:rPr lang="en-US" altLang="en-US" sz="4000" b="1" kern="0" dirty="0" err="1">
                <a:solidFill>
                  <a:srgbClr val="552579"/>
                </a:solidFill>
                <a:latin typeface="微软雅黑" panose="020B0503020204020204" pitchFamily="34" charset="-122"/>
                <a:ea typeface="微软雅黑" panose="020B0503020204020204" pitchFamily="34" charset="-122"/>
                <a:cs typeface="+mj-cs"/>
              </a:rPr>
              <a:t>非线性器件的特性描述</a:t>
            </a:r>
            <a:endParaRPr lang="zh-CN" altLang="en-US" sz="4000" b="1" kern="0" dirty="0">
              <a:solidFill>
                <a:srgbClr val="552579"/>
              </a:solidFill>
              <a:latin typeface="微软雅黑" panose="020B0503020204020204" pitchFamily="34" charset="-122"/>
              <a:ea typeface="微软雅黑" panose="020B0503020204020204" pitchFamily="34" charset="-122"/>
              <a:cs typeface="+mj-cs"/>
            </a:endParaRPr>
          </a:p>
        </p:txBody>
      </p:sp>
      <p:sp>
        <p:nvSpPr>
          <p:cNvPr id="4198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2" name="Rectangle 7"/>
          <p:cNvSpPr>
            <a:spLocks noChangeArrowheads="1"/>
          </p:cNvSpPr>
          <p:nvPr/>
        </p:nvSpPr>
        <p:spPr bwMode="auto">
          <a:xfrm>
            <a:off x="139700" y="960436"/>
            <a:ext cx="88519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zh-CN" sz="2800" b="1" dirty="0">
                <a:solidFill>
                  <a:srgbClr val="0000FF"/>
                </a:solidFill>
                <a:latin typeface="+mn-ea"/>
                <a:ea typeface="+mn-ea"/>
              </a:rPr>
              <a:t>第三种方法是在输入信号幅度很大时</a:t>
            </a:r>
            <a:r>
              <a:rPr lang="en-US" altLang="zh-CN" sz="2800" b="1" dirty="0">
                <a:solidFill>
                  <a:srgbClr val="0000FF"/>
                </a:solidFill>
                <a:latin typeface="+mn-ea"/>
                <a:ea typeface="+mn-ea"/>
              </a:rPr>
              <a:t>,</a:t>
            </a:r>
            <a:r>
              <a:rPr lang="zh-CN" altLang="zh-CN" sz="2800" b="1" dirty="0">
                <a:solidFill>
                  <a:srgbClr val="0000FF"/>
                </a:solidFill>
                <a:latin typeface="+mn-ea"/>
                <a:ea typeface="+mn-ea"/>
              </a:rPr>
              <a:t>常用分段折线来描述器件特性。</a:t>
            </a:r>
            <a:endParaRPr lang="zh-CN" altLang="en-US" sz="2800" b="1" dirty="0">
              <a:solidFill>
                <a:srgbClr val="0000FF"/>
              </a:solidFill>
              <a:latin typeface="+mn-ea"/>
              <a:ea typeface="+mn-ea"/>
            </a:endParaRPr>
          </a:p>
        </p:txBody>
      </p:sp>
      <p:sp>
        <p:nvSpPr>
          <p:cNvPr id="41991" name="Rectangle 8"/>
          <p:cNvSpPr>
            <a:spLocks noChangeArrowheads="1"/>
          </p:cNvSpPr>
          <p:nvPr/>
        </p:nvSpPr>
        <p:spPr bwMode="auto">
          <a:xfrm>
            <a:off x="822325" y="3611563"/>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ea typeface="隶书" panose="02010509060101010101" pitchFamily="49" charset="-122"/>
              </a:rPr>
              <a:t> </a:t>
            </a:r>
            <a:endParaRPr lang="en-US" altLang="zh-CN"/>
          </a:p>
        </p:txBody>
      </p:sp>
      <p:sp>
        <p:nvSpPr>
          <p:cNvPr id="41992" name="Rectangle 9"/>
          <p:cNvSpPr>
            <a:spLocks noChangeArrowheads="1"/>
          </p:cNvSpPr>
          <p:nvPr/>
        </p:nvSpPr>
        <p:spPr bwMode="auto">
          <a:xfrm>
            <a:off x="1279525" y="3611563"/>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ea typeface="隶书" panose="02010509060101010101" pitchFamily="49" charset="-122"/>
              </a:rPr>
              <a:t> </a:t>
            </a:r>
            <a:endParaRPr lang="en-US" altLang="zh-CN"/>
          </a:p>
        </p:txBody>
      </p:sp>
      <p:sp>
        <p:nvSpPr>
          <p:cNvPr id="41993" name="Rectangle 10"/>
          <p:cNvSpPr>
            <a:spLocks noChangeArrowheads="1"/>
          </p:cNvSpPr>
          <p:nvPr/>
        </p:nvSpPr>
        <p:spPr bwMode="auto">
          <a:xfrm>
            <a:off x="1279525" y="3654425"/>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ea typeface="隶书" panose="02010509060101010101" pitchFamily="49" charset="-122"/>
              </a:rPr>
              <a:t> </a:t>
            </a:r>
            <a:endParaRPr lang="en-US" altLang="zh-CN"/>
          </a:p>
        </p:txBody>
      </p:sp>
      <p:sp>
        <p:nvSpPr>
          <p:cNvPr id="41994" name="Rectangle 11"/>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7" name="Rectangle 12"/>
          <p:cNvSpPr>
            <a:spLocks noChangeArrowheads="1"/>
          </p:cNvSpPr>
          <p:nvPr/>
        </p:nvSpPr>
        <p:spPr bwMode="auto">
          <a:xfrm>
            <a:off x="5003800" y="1765300"/>
            <a:ext cx="403225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en-US" sz="2800" b="1">
                <a:cs typeface="Times New Roman" panose="02020603050405020304" pitchFamily="18" charset="0"/>
              </a:rPr>
              <a:t>如二极管在大信号工作时，因为信号幅度远远大于二极管的导通电压，所以二极管的伏安特性可以用通过原点的斜直线表示。</a:t>
            </a:r>
          </a:p>
        </p:txBody>
      </p:sp>
      <p:sp>
        <p:nvSpPr>
          <p:cNvPr id="41996" name="Rectangle 13"/>
          <p:cNvSpPr>
            <a:spLocks noChangeArrowheads="1"/>
          </p:cNvSpPr>
          <p:nvPr/>
        </p:nvSpPr>
        <p:spPr bwMode="auto">
          <a:xfrm>
            <a:off x="0" y="2195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86" name="Object 14"/>
          <p:cNvGraphicFramePr>
            <a:graphicFrameLocks noChangeAspect="1"/>
          </p:cNvGraphicFramePr>
          <p:nvPr/>
        </p:nvGraphicFramePr>
        <p:xfrm>
          <a:off x="71438" y="2505075"/>
          <a:ext cx="4932362" cy="3998913"/>
        </p:xfrm>
        <a:graphic>
          <a:graphicData uri="http://schemas.openxmlformats.org/presentationml/2006/ole">
            <mc:AlternateContent xmlns:mc="http://schemas.openxmlformats.org/markup-compatibility/2006">
              <mc:Choice xmlns:v="urn:schemas-microsoft-com:vml" Requires="v">
                <p:oleObj spid="_x0000_s143536" name="Visio" r:id="rId3" imgW="5868777" imgH="4734700" progId="Visio.Drawing.11">
                  <p:embed/>
                </p:oleObj>
              </mc:Choice>
              <mc:Fallback>
                <p:oleObj name="Visio" r:id="rId3" imgW="5868777" imgH="47347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2505075"/>
                        <a:ext cx="4932362"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8" name="Rectangle 16"/>
          <p:cNvSpPr>
            <a:spLocks noChangeArrowheads="1"/>
          </p:cNvSpPr>
          <p:nvPr/>
        </p:nvSpPr>
        <p:spPr bwMode="auto">
          <a:xfrm>
            <a:off x="0" y="3835400"/>
            <a:ext cx="27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Times New Roman" panose="02020603050405020304" pitchFamily="18" charset="0"/>
              </a:rPr>
              <a:t>   </a:t>
            </a:r>
            <a:endParaRPr lang="en-US" altLang="zh-CN"/>
          </a:p>
        </p:txBody>
      </p:sp>
      <p:graphicFrame>
        <p:nvGraphicFramePr>
          <p:cNvPr id="16387" name="Object 17"/>
          <p:cNvGraphicFramePr>
            <a:graphicFrameLocks noChangeAspect="1"/>
          </p:cNvGraphicFramePr>
          <p:nvPr/>
        </p:nvGraphicFramePr>
        <p:xfrm>
          <a:off x="5003800" y="4632325"/>
          <a:ext cx="3887788" cy="1173163"/>
        </p:xfrm>
        <a:graphic>
          <a:graphicData uri="http://schemas.openxmlformats.org/presentationml/2006/ole">
            <mc:AlternateContent xmlns:mc="http://schemas.openxmlformats.org/markup-compatibility/2006">
              <mc:Choice xmlns:v="urn:schemas-microsoft-com:vml" Requires="v">
                <p:oleObj spid="_x0000_s143537" name="公式" r:id="rId5" imgW="1612900" imgH="482600" progId="Equation.3">
                  <p:embed/>
                </p:oleObj>
              </mc:Choice>
              <mc:Fallback>
                <p:oleObj name="公式" r:id="rId5" imgW="16129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4632325"/>
                        <a:ext cx="3887788"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938338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3951CD0-A9B3-4FF0-93B6-C6087B6B84F0}" type="slidenum">
              <a:rPr lang="en-US" altLang="zh-CN"/>
              <a:pPr eaLnBrk="1" hangingPunct="1"/>
              <a:t>11</a:t>
            </a:fld>
            <a:endParaRPr lang="en-US" altLang="zh-CN"/>
          </a:p>
        </p:txBody>
      </p:sp>
      <p:sp>
        <p:nvSpPr>
          <p:cNvPr id="3" name="Rectangle 2"/>
          <p:cNvSpPr txBox="1">
            <a:spLocks noChangeArrowheads="1"/>
          </p:cNvSpPr>
          <p:nvPr/>
        </p:nvSpPr>
        <p:spPr>
          <a:xfrm>
            <a:off x="457200" y="122238"/>
            <a:ext cx="7543800" cy="1295400"/>
          </a:xfrm>
          <a:prstGeom prst="rect">
            <a:avLst/>
          </a:prstGeom>
        </p:spPr>
        <p:txBody>
          <a:bodyPr/>
          <a:lstStyle/>
          <a:p>
            <a:pPr algn="ctr">
              <a:defRPr/>
            </a:pPr>
            <a:r>
              <a:rPr lang="zh-CN" altLang="en-US" sz="4000" b="1" kern="0" dirty="0">
                <a:solidFill>
                  <a:srgbClr val="552579"/>
                </a:solidFill>
                <a:latin typeface="微软雅黑" panose="020B0503020204020204" pitchFamily="34" charset="-122"/>
                <a:ea typeface="微软雅黑" panose="020B0503020204020204" pitchFamily="34" charset="-122"/>
                <a:cs typeface="+mj-cs"/>
              </a:rPr>
              <a:t>常用三角函数公式</a:t>
            </a:r>
          </a:p>
        </p:txBody>
      </p:sp>
      <p:sp>
        <p:nvSpPr>
          <p:cNvPr id="4" name="Rectangle 3"/>
          <p:cNvSpPr txBox="1">
            <a:spLocks noChangeArrowheads="1"/>
          </p:cNvSpPr>
          <p:nvPr/>
        </p:nvSpPr>
        <p:spPr>
          <a:xfrm>
            <a:off x="609600" y="1112838"/>
            <a:ext cx="8458200" cy="5135562"/>
          </a:xfrm>
          <a:prstGeom prst="rect">
            <a:avLst/>
          </a:prstGeom>
        </p:spPr>
        <p:txBody>
          <a:bodyPr/>
          <a:lstStyle/>
          <a:p>
            <a:pPr marL="342900" indent="-342900">
              <a:lnSpc>
                <a:spcPts val="4800"/>
              </a:lnSpc>
              <a:spcBef>
                <a:spcPts val="0"/>
              </a:spcBef>
              <a:buFontTx/>
              <a:buChar char="•"/>
              <a:defRPr/>
            </a:pPr>
            <a:r>
              <a:rPr lang="en-US" altLang="zh-CN" sz="3200" b="1" kern="0" dirty="0">
                <a:latin typeface="Times New Roman" panose="02020603050405020304" pitchFamily="18" charset="0"/>
                <a:ea typeface="+mn-ea"/>
                <a:cs typeface="Times New Roman" panose="02020603050405020304" pitchFamily="18" charset="0"/>
              </a:rPr>
              <a:t>sin(a)sin(b)=-1/2*[</a:t>
            </a:r>
            <a:r>
              <a:rPr lang="en-US" altLang="zh-CN" sz="3200" b="1" kern="0" dirty="0" err="1">
                <a:latin typeface="Times New Roman" panose="02020603050405020304" pitchFamily="18" charset="0"/>
                <a:ea typeface="+mn-ea"/>
                <a:cs typeface="Times New Roman" panose="02020603050405020304" pitchFamily="18" charset="0"/>
              </a:rPr>
              <a:t>cos</a:t>
            </a:r>
            <a:r>
              <a:rPr lang="en-US" altLang="zh-CN" sz="3200" b="1" kern="0" dirty="0">
                <a:latin typeface="Times New Roman" panose="02020603050405020304" pitchFamily="18" charset="0"/>
                <a:ea typeface="+mn-ea"/>
                <a:cs typeface="Times New Roman" panose="02020603050405020304" pitchFamily="18" charset="0"/>
              </a:rPr>
              <a:t>(</a:t>
            </a:r>
            <a:r>
              <a:rPr lang="en-US" altLang="zh-CN" sz="3200" b="1" kern="0" dirty="0" err="1">
                <a:latin typeface="Times New Roman" panose="02020603050405020304" pitchFamily="18" charset="0"/>
                <a:ea typeface="+mn-ea"/>
                <a:cs typeface="Times New Roman" panose="02020603050405020304" pitchFamily="18" charset="0"/>
              </a:rPr>
              <a:t>a+b</a:t>
            </a:r>
            <a:r>
              <a:rPr lang="en-US" altLang="zh-CN" sz="3200" b="1" kern="0" dirty="0">
                <a:latin typeface="Times New Roman" panose="02020603050405020304" pitchFamily="18" charset="0"/>
                <a:ea typeface="+mn-ea"/>
                <a:cs typeface="Times New Roman" panose="02020603050405020304" pitchFamily="18" charset="0"/>
              </a:rPr>
              <a:t>)-</a:t>
            </a:r>
            <a:r>
              <a:rPr lang="en-US" altLang="zh-CN" sz="3200" b="1" kern="0" dirty="0" err="1">
                <a:latin typeface="Times New Roman" panose="02020603050405020304" pitchFamily="18" charset="0"/>
                <a:ea typeface="+mn-ea"/>
                <a:cs typeface="Times New Roman" panose="02020603050405020304" pitchFamily="18" charset="0"/>
              </a:rPr>
              <a:t>cos</a:t>
            </a:r>
            <a:r>
              <a:rPr lang="en-US" altLang="zh-CN" sz="3200" b="1" kern="0" dirty="0">
                <a:latin typeface="Times New Roman" panose="02020603050405020304" pitchFamily="18" charset="0"/>
                <a:ea typeface="+mn-ea"/>
                <a:cs typeface="Times New Roman" panose="02020603050405020304" pitchFamily="18" charset="0"/>
              </a:rPr>
              <a:t>(a-b)]</a:t>
            </a:r>
          </a:p>
          <a:p>
            <a:pPr marL="342900" indent="-342900">
              <a:lnSpc>
                <a:spcPts val="4800"/>
              </a:lnSpc>
              <a:spcBef>
                <a:spcPts val="0"/>
              </a:spcBef>
              <a:buFontTx/>
              <a:buChar char="•"/>
              <a:defRPr/>
            </a:pPr>
            <a:r>
              <a:rPr lang="en-US" altLang="zh-CN" sz="3200" b="1" kern="0" dirty="0">
                <a:solidFill>
                  <a:srgbClr val="FF0000"/>
                </a:solidFill>
                <a:latin typeface="Times New Roman" panose="02020603050405020304" pitchFamily="18" charset="0"/>
                <a:ea typeface="+mn-ea"/>
                <a:cs typeface="Times New Roman" panose="02020603050405020304" pitchFamily="18" charset="0"/>
              </a:rPr>
              <a:t>cos(a)cos(b)=1/2*[cos(</a:t>
            </a:r>
            <a:r>
              <a:rPr lang="en-US" altLang="zh-CN" sz="3200" b="1" kern="0" dirty="0" err="1">
                <a:solidFill>
                  <a:srgbClr val="FF0000"/>
                </a:solidFill>
                <a:latin typeface="Times New Roman" panose="02020603050405020304" pitchFamily="18" charset="0"/>
                <a:ea typeface="+mn-ea"/>
                <a:cs typeface="Times New Roman" panose="02020603050405020304" pitchFamily="18" charset="0"/>
              </a:rPr>
              <a:t>a+b</a:t>
            </a:r>
            <a:r>
              <a:rPr lang="en-US" altLang="zh-CN" sz="3200" b="1" kern="0" dirty="0">
                <a:solidFill>
                  <a:srgbClr val="FF0000"/>
                </a:solidFill>
                <a:latin typeface="Times New Roman" panose="02020603050405020304" pitchFamily="18" charset="0"/>
                <a:ea typeface="+mn-ea"/>
                <a:cs typeface="Times New Roman" panose="02020603050405020304" pitchFamily="18" charset="0"/>
              </a:rPr>
              <a:t>)+cos(a-b</a:t>
            </a:r>
            <a:r>
              <a:rPr lang="en-US" altLang="zh-CN" sz="3200" b="1" kern="0" dirty="0" smtClean="0">
                <a:solidFill>
                  <a:srgbClr val="FF0000"/>
                </a:solidFill>
                <a:latin typeface="Times New Roman" panose="02020603050405020304" pitchFamily="18" charset="0"/>
                <a:ea typeface="+mn-ea"/>
                <a:cs typeface="Times New Roman" panose="02020603050405020304" pitchFamily="18" charset="0"/>
              </a:rPr>
              <a:t>)]</a:t>
            </a:r>
          </a:p>
          <a:p>
            <a:pPr>
              <a:lnSpc>
                <a:spcPts val="4800"/>
              </a:lnSpc>
              <a:spcBef>
                <a:spcPts val="0"/>
              </a:spcBef>
              <a:defRPr/>
            </a:pPr>
            <a:r>
              <a:rPr lang="zh-CN" altLang="en-US" sz="3200" b="1" kern="0" dirty="0" smtClean="0">
                <a:solidFill>
                  <a:srgbClr val="FF0000"/>
                </a:solidFill>
                <a:latin typeface="Times New Roman" panose="02020603050405020304" pitchFamily="18" charset="0"/>
                <a:ea typeface="+mn-ea"/>
                <a:cs typeface="Times New Roman" panose="02020603050405020304" pitchFamily="18" charset="0"/>
              </a:rPr>
              <a:t>（</a:t>
            </a:r>
            <a:r>
              <a:rPr lang="zh-CN" altLang="en-US" sz="3200" b="1" kern="0" dirty="0">
                <a:solidFill>
                  <a:srgbClr val="FF0000"/>
                </a:solidFill>
                <a:latin typeface="Times New Roman" panose="02020603050405020304" pitchFamily="18" charset="0"/>
                <a:ea typeface="+mn-ea"/>
                <a:cs typeface="Times New Roman" panose="02020603050405020304" pitchFamily="18" charset="0"/>
              </a:rPr>
              <a:t>积化和差公式）</a:t>
            </a:r>
          </a:p>
          <a:p>
            <a:pPr marL="342900" indent="-342900">
              <a:lnSpc>
                <a:spcPts val="4800"/>
              </a:lnSpc>
              <a:spcBef>
                <a:spcPts val="0"/>
              </a:spcBef>
              <a:buFontTx/>
              <a:buChar char="•"/>
              <a:defRPr/>
            </a:pPr>
            <a:r>
              <a:rPr lang="en-US" altLang="zh-CN" sz="3200" b="1" kern="0" dirty="0">
                <a:latin typeface="Times New Roman" panose="02020603050405020304" pitchFamily="18" charset="0"/>
                <a:ea typeface="+mn-ea"/>
                <a:cs typeface="Times New Roman" panose="02020603050405020304" pitchFamily="18" charset="0"/>
              </a:rPr>
              <a:t>sin(a)</a:t>
            </a:r>
            <a:r>
              <a:rPr lang="en-US" altLang="zh-CN" sz="3200" b="1" kern="0" dirty="0" err="1">
                <a:latin typeface="Times New Roman" panose="02020603050405020304" pitchFamily="18" charset="0"/>
                <a:ea typeface="+mn-ea"/>
                <a:cs typeface="Times New Roman" panose="02020603050405020304" pitchFamily="18" charset="0"/>
              </a:rPr>
              <a:t>cos</a:t>
            </a:r>
            <a:r>
              <a:rPr lang="en-US" altLang="zh-CN" sz="3200" b="1" kern="0" dirty="0">
                <a:latin typeface="Times New Roman" panose="02020603050405020304" pitchFamily="18" charset="0"/>
                <a:ea typeface="+mn-ea"/>
                <a:cs typeface="Times New Roman" panose="02020603050405020304" pitchFamily="18" charset="0"/>
              </a:rPr>
              <a:t>(b)=1/2*[sin(</a:t>
            </a:r>
            <a:r>
              <a:rPr lang="en-US" altLang="zh-CN" sz="3200" b="1" kern="0" dirty="0" err="1">
                <a:latin typeface="Times New Roman" panose="02020603050405020304" pitchFamily="18" charset="0"/>
                <a:ea typeface="+mn-ea"/>
                <a:cs typeface="Times New Roman" panose="02020603050405020304" pitchFamily="18" charset="0"/>
              </a:rPr>
              <a:t>a+b</a:t>
            </a:r>
            <a:r>
              <a:rPr lang="en-US" altLang="zh-CN" sz="3200" b="1" kern="0" dirty="0">
                <a:latin typeface="Times New Roman" panose="02020603050405020304" pitchFamily="18" charset="0"/>
                <a:ea typeface="+mn-ea"/>
                <a:cs typeface="Times New Roman" panose="02020603050405020304" pitchFamily="18" charset="0"/>
              </a:rPr>
              <a:t>)+sin(a-b)]</a:t>
            </a:r>
          </a:p>
          <a:p>
            <a:pPr marL="342900" indent="-342900">
              <a:lnSpc>
                <a:spcPts val="4800"/>
              </a:lnSpc>
              <a:spcBef>
                <a:spcPts val="0"/>
              </a:spcBef>
              <a:buFontTx/>
              <a:buChar char="•"/>
              <a:defRPr/>
            </a:pPr>
            <a:r>
              <a:rPr lang="en-US" altLang="zh-CN" sz="3200" b="1" kern="0" dirty="0">
                <a:latin typeface="Times New Roman" panose="02020603050405020304" pitchFamily="18" charset="0"/>
                <a:ea typeface="+mn-ea"/>
                <a:cs typeface="Times New Roman" panose="02020603050405020304" pitchFamily="18" charset="0"/>
              </a:rPr>
              <a:t>sin</a:t>
            </a:r>
            <a:r>
              <a:rPr lang="en-US" altLang="zh-CN" sz="3200" b="1" kern="0" baseline="30000" dirty="0">
                <a:latin typeface="Times New Roman" panose="02020603050405020304" pitchFamily="18" charset="0"/>
                <a:ea typeface="+mn-ea"/>
                <a:cs typeface="Times New Roman" panose="02020603050405020304" pitchFamily="18" charset="0"/>
              </a:rPr>
              <a:t>2</a:t>
            </a:r>
            <a:r>
              <a:rPr lang="en-US" altLang="zh-CN" sz="3200" b="1" kern="0" dirty="0">
                <a:latin typeface="Times New Roman" panose="02020603050405020304" pitchFamily="18" charset="0"/>
                <a:ea typeface="+mn-ea"/>
                <a:cs typeface="Times New Roman" panose="02020603050405020304" pitchFamily="18" charset="0"/>
              </a:rPr>
              <a:t>(a/2)=(1-cosa)/2 </a:t>
            </a:r>
          </a:p>
          <a:p>
            <a:pPr marL="342900" indent="-342900">
              <a:lnSpc>
                <a:spcPts val="4800"/>
              </a:lnSpc>
              <a:spcBef>
                <a:spcPts val="0"/>
              </a:spcBef>
              <a:buFontTx/>
              <a:buChar char="•"/>
              <a:defRPr/>
            </a:pPr>
            <a:r>
              <a:rPr lang="en-US" altLang="zh-CN" sz="3200" b="1" kern="0" dirty="0">
                <a:solidFill>
                  <a:srgbClr val="FF0000"/>
                </a:solidFill>
                <a:latin typeface="Times New Roman" panose="02020603050405020304" pitchFamily="18" charset="0"/>
                <a:ea typeface="+mn-ea"/>
                <a:cs typeface="Times New Roman" panose="02020603050405020304" pitchFamily="18" charset="0"/>
              </a:rPr>
              <a:t>cos</a:t>
            </a:r>
            <a:r>
              <a:rPr lang="en-US" altLang="zh-CN" sz="3200" b="1" kern="0" baseline="30000" dirty="0">
                <a:solidFill>
                  <a:srgbClr val="FF0000"/>
                </a:solidFill>
                <a:latin typeface="Times New Roman" panose="02020603050405020304" pitchFamily="18" charset="0"/>
                <a:ea typeface="+mn-ea"/>
                <a:cs typeface="Times New Roman" panose="02020603050405020304" pitchFamily="18" charset="0"/>
              </a:rPr>
              <a:t>2</a:t>
            </a:r>
            <a:r>
              <a:rPr lang="en-US" altLang="zh-CN" sz="3200" b="1" kern="0" dirty="0">
                <a:solidFill>
                  <a:srgbClr val="FF0000"/>
                </a:solidFill>
                <a:latin typeface="Times New Roman" panose="02020603050405020304" pitchFamily="18" charset="0"/>
                <a:ea typeface="+mn-ea"/>
                <a:cs typeface="Times New Roman" panose="02020603050405020304" pitchFamily="18" charset="0"/>
              </a:rPr>
              <a:t>(a/2)=(1+cosa)/2</a:t>
            </a:r>
            <a:r>
              <a:rPr lang="zh-CN" altLang="en-US" sz="3200" b="1" kern="0" dirty="0">
                <a:solidFill>
                  <a:srgbClr val="FF0000"/>
                </a:solidFill>
                <a:latin typeface="Times New Roman" panose="02020603050405020304" pitchFamily="18" charset="0"/>
                <a:ea typeface="+mn-ea"/>
                <a:cs typeface="Times New Roman" panose="02020603050405020304" pitchFamily="18" charset="0"/>
              </a:rPr>
              <a:t>（半角公式）</a:t>
            </a:r>
          </a:p>
          <a:p>
            <a:pPr marL="342900" indent="-342900">
              <a:lnSpc>
                <a:spcPts val="4800"/>
              </a:lnSpc>
              <a:spcBef>
                <a:spcPts val="0"/>
              </a:spcBef>
              <a:buFontTx/>
              <a:buChar char="•"/>
              <a:defRPr/>
            </a:pPr>
            <a:r>
              <a:rPr lang="en-US" altLang="zh-CN" sz="3200" b="1" kern="0" dirty="0">
                <a:latin typeface="Times New Roman" panose="02020603050405020304" pitchFamily="18" charset="0"/>
                <a:ea typeface="+mn-ea"/>
                <a:cs typeface="Times New Roman" panose="02020603050405020304" pitchFamily="18" charset="0"/>
              </a:rPr>
              <a:t>cos2a=cos</a:t>
            </a:r>
            <a:r>
              <a:rPr lang="en-US" altLang="zh-CN" sz="3200" b="1" kern="0" baseline="30000" dirty="0">
                <a:latin typeface="Times New Roman" panose="02020603050405020304" pitchFamily="18" charset="0"/>
                <a:ea typeface="+mn-ea"/>
                <a:cs typeface="Times New Roman" panose="02020603050405020304" pitchFamily="18" charset="0"/>
              </a:rPr>
              <a:t>2</a:t>
            </a:r>
            <a:r>
              <a:rPr lang="en-US" altLang="zh-CN" sz="3200" b="1" kern="0" dirty="0">
                <a:latin typeface="Times New Roman" panose="02020603050405020304" pitchFamily="18" charset="0"/>
                <a:ea typeface="+mn-ea"/>
                <a:cs typeface="Times New Roman" panose="02020603050405020304" pitchFamily="18" charset="0"/>
              </a:rPr>
              <a:t>a-sin</a:t>
            </a:r>
            <a:r>
              <a:rPr lang="en-US" altLang="zh-CN" sz="3200" b="1" kern="0" baseline="30000" dirty="0">
                <a:latin typeface="Times New Roman" panose="02020603050405020304" pitchFamily="18" charset="0"/>
                <a:ea typeface="+mn-ea"/>
                <a:cs typeface="Times New Roman" panose="02020603050405020304" pitchFamily="18" charset="0"/>
              </a:rPr>
              <a:t>2</a:t>
            </a:r>
            <a:r>
              <a:rPr lang="en-US" altLang="zh-CN" sz="3200" b="1" kern="0" dirty="0">
                <a:latin typeface="Times New Roman" panose="02020603050405020304" pitchFamily="18" charset="0"/>
                <a:ea typeface="+mn-ea"/>
                <a:cs typeface="Times New Roman" panose="02020603050405020304" pitchFamily="18" charset="0"/>
              </a:rPr>
              <a:t>a</a:t>
            </a:r>
          </a:p>
          <a:p>
            <a:pPr marL="342900" indent="-342900">
              <a:lnSpc>
                <a:spcPts val="4800"/>
              </a:lnSpc>
              <a:spcBef>
                <a:spcPts val="0"/>
              </a:spcBef>
              <a:buFontTx/>
              <a:buChar char="•"/>
              <a:defRPr/>
            </a:pPr>
            <a:r>
              <a:rPr lang="en-US" altLang="zh-CN" sz="3200" b="1" kern="0" dirty="0">
                <a:solidFill>
                  <a:srgbClr val="FF0000"/>
                </a:solidFill>
                <a:latin typeface="Times New Roman" panose="02020603050405020304" pitchFamily="18" charset="0"/>
                <a:ea typeface="+mn-ea"/>
                <a:cs typeface="Times New Roman" panose="02020603050405020304" pitchFamily="18" charset="0"/>
              </a:rPr>
              <a:t>sin2a=2sina*</a:t>
            </a:r>
            <a:r>
              <a:rPr lang="en-US" altLang="zh-CN" sz="3200" b="1" kern="0" dirty="0" err="1">
                <a:solidFill>
                  <a:srgbClr val="FF0000"/>
                </a:solidFill>
                <a:latin typeface="Times New Roman" panose="02020603050405020304" pitchFamily="18" charset="0"/>
                <a:ea typeface="+mn-ea"/>
                <a:cs typeface="Times New Roman" panose="02020603050405020304" pitchFamily="18" charset="0"/>
              </a:rPr>
              <a:t>cosa</a:t>
            </a:r>
            <a:r>
              <a:rPr lang="zh-CN" altLang="en-US" sz="3200" b="1" kern="0" dirty="0">
                <a:solidFill>
                  <a:srgbClr val="FF0000"/>
                </a:solidFill>
                <a:latin typeface="Times New Roman" panose="02020603050405020304" pitchFamily="18" charset="0"/>
                <a:ea typeface="+mn-ea"/>
                <a:cs typeface="Times New Roman" panose="02020603050405020304" pitchFamily="18" charset="0"/>
              </a:rPr>
              <a:t>（倍角公式）</a:t>
            </a:r>
          </a:p>
        </p:txBody>
      </p:sp>
    </p:spTree>
    <p:extLst>
      <p:ext uri="{BB962C8B-B14F-4D97-AF65-F5344CB8AC3E}">
        <p14:creationId xmlns:p14="http://schemas.microsoft.com/office/powerpoint/2010/main" val="2556645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684213" y="82550"/>
            <a:ext cx="8027987" cy="1258888"/>
          </a:xfrm>
        </p:spPr>
        <p:txBody>
          <a:bodyPr/>
          <a:lstStyle/>
          <a:p>
            <a:pPr>
              <a:defRPr/>
            </a:pPr>
            <a:r>
              <a:rPr lang="zh-CN" altLang="en-US" sz="4000" b="1" dirty="0">
                <a:solidFill>
                  <a:srgbClr val="552579"/>
                </a:solidFill>
                <a:latin typeface="微软雅黑" panose="020B0503020204020204" pitchFamily="34" charset="-122"/>
                <a:ea typeface="微软雅黑" panose="020B0503020204020204" pitchFamily="34" charset="-122"/>
              </a:rPr>
              <a:t>无记忆系统的非线性失真分析</a:t>
            </a:r>
            <a:br>
              <a:rPr lang="zh-CN" altLang="en-US" sz="4000" b="1" dirty="0">
                <a:solidFill>
                  <a:srgbClr val="552579"/>
                </a:solidFill>
                <a:latin typeface="微软雅黑" panose="020B0503020204020204" pitchFamily="34" charset="-122"/>
                <a:ea typeface="微软雅黑" panose="020B0503020204020204" pitchFamily="34" charset="-122"/>
              </a:rPr>
            </a:br>
            <a:r>
              <a:rPr lang="zh-CN" altLang="en-US" sz="4000" b="1" dirty="0">
                <a:solidFill>
                  <a:srgbClr val="552579"/>
                </a:solidFill>
                <a:latin typeface="微软雅黑" panose="020B0503020204020204" pitchFamily="34" charset="-122"/>
                <a:ea typeface="微软雅黑" panose="020B0503020204020204" pitchFamily="34" charset="-122"/>
              </a:rPr>
              <a:t>                      </a:t>
            </a:r>
            <a:r>
              <a:rPr lang="en-US" altLang="zh-CN" sz="4000" b="1" dirty="0">
                <a:solidFill>
                  <a:srgbClr val="552579"/>
                </a:solidFill>
                <a:latin typeface="微软雅黑" panose="020B0503020204020204" pitchFamily="34" charset="-122"/>
                <a:ea typeface="微软雅黑" panose="020B0503020204020204" pitchFamily="34" charset="-122"/>
              </a:rPr>
              <a:t>——</a:t>
            </a:r>
            <a:r>
              <a:rPr lang="zh-CN" altLang="en-US" sz="4000" b="1" dirty="0">
                <a:solidFill>
                  <a:srgbClr val="552579"/>
                </a:solidFill>
                <a:latin typeface="微软雅黑" panose="020B0503020204020204" pitchFamily="34" charset="-122"/>
                <a:ea typeface="微软雅黑" panose="020B0503020204020204" pitchFamily="34" charset="-122"/>
              </a:rPr>
              <a:t>幂级数法</a:t>
            </a:r>
          </a:p>
        </p:txBody>
      </p:sp>
      <p:sp>
        <p:nvSpPr>
          <p:cNvPr id="4103" name="Rectangle 3"/>
          <p:cNvSpPr>
            <a:spLocks noGrp="1" noChangeArrowheads="1"/>
          </p:cNvSpPr>
          <p:nvPr>
            <p:ph type="body" idx="1"/>
          </p:nvPr>
        </p:nvSpPr>
        <p:spPr>
          <a:xfrm>
            <a:off x="381000" y="1628775"/>
            <a:ext cx="8686800" cy="4114800"/>
          </a:xfrm>
        </p:spPr>
        <p:txBody>
          <a:bodyPr/>
          <a:lstStyle/>
          <a:p>
            <a:pPr>
              <a:buFont typeface="Wingdings" panose="05000000000000000000" pitchFamily="2" charset="2"/>
              <a:buNone/>
            </a:pPr>
            <a:r>
              <a:rPr lang="zh-CN" altLang="en-US" sz="2400" dirty="0" smtClean="0"/>
              <a:t>  </a:t>
            </a:r>
            <a:r>
              <a:rPr lang="zh-CN" altLang="en-US" sz="2800" b="1" dirty="0" smtClean="0">
                <a:solidFill>
                  <a:srgbClr val="FF33CC"/>
                </a:solidFill>
              </a:rPr>
              <a:t>无记忆系统：输出电压是输入电压的瞬时函数。</a:t>
            </a:r>
            <a:endParaRPr lang="zh-CN" altLang="en-US" sz="2400" b="1" dirty="0" smtClean="0">
              <a:solidFill>
                <a:srgbClr val="FF33CC"/>
              </a:solidFill>
            </a:endParaRPr>
          </a:p>
          <a:p>
            <a:pPr>
              <a:buFont typeface="Wingdings" panose="05000000000000000000" pitchFamily="2" charset="2"/>
              <a:buNone/>
            </a:pPr>
            <a:endParaRPr lang="zh-CN" altLang="en-US" sz="800" dirty="0" smtClean="0"/>
          </a:p>
          <a:p>
            <a:pPr>
              <a:buFont typeface="Wingdings" panose="05000000000000000000" pitchFamily="2" charset="2"/>
              <a:buNone/>
            </a:pPr>
            <a:r>
              <a:rPr lang="zh-CN" altLang="en-US" sz="2400" dirty="0" smtClean="0"/>
              <a:t>  </a:t>
            </a:r>
            <a:r>
              <a:rPr lang="zh-CN" altLang="en-US" sz="2800" b="1" dirty="0" smtClean="0"/>
              <a:t>假定非线性是弱的（大多数通信系统属于这种情况）</a:t>
            </a:r>
          </a:p>
          <a:p>
            <a:pPr>
              <a:buFont typeface="Wingdings" panose="05000000000000000000" pitchFamily="2" charset="2"/>
              <a:buNone/>
            </a:pPr>
            <a:endParaRPr lang="zh-CN" altLang="en-US" sz="800" b="1" dirty="0" smtClean="0"/>
          </a:p>
          <a:p>
            <a:pPr>
              <a:buFont typeface="Wingdings" panose="05000000000000000000" pitchFamily="2" charset="2"/>
              <a:buNone/>
            </a:pPr>
            <a:r>
              <a:rPr lang="en-US" altLang="zh-CN" sz="2400" b="1" dirty="0" smtClean="0"/>
              <a:t>  </a:t>
            </a:r>
            <a:r>
              <a:rPr lang="zh-CN" altLang="en-US" sz="2800" b="1" dirty="0" smtClean="0"/>
              <a:t>输出电压       表示为输入电压</a:t>
            </a:r>
            <a:r>
              <a:rPr lang="en-US" altLang="zh-CN" sz="2800" b="1" dirty="0" smtClean="0"/>
              <a:t>        </a:t>
            </a:r>
            <a:r>
              <a:rPr lang="zh-CN" altLang="en-US" sz="2800" b="1" dirty="0" smtClean="0"/>
              <a:t>的幂级数，即 </a:t>
            </a:r>
          </a:p>
          <a:p>
            <a:pPr>
              <a:buFont typeface="Wingdings" panose="05000000000000000000" pitchFamily="2" charset="2"/>
              <a:buNone/>
            </a:pPr>
            <a:endParaRPr lang="zh-CN" altLang="en-US" sz="800" b="1" dirty="0" smtClean="0"/>
          </a:p>
          <a:p>
            <a:pPr>
              <a:buFont typeface="Wingdings" panose="05000000000000000000" pitchFamily="2" charset="2"/>
              <a:buNone/>
            </a:pPr>
            <a:r>
              <a:rPr lang="zh-CN" altLang="en-US" sz="2400" b="1" dirty="0" smtClean="0"/>
              <a:t>    </a:t>
            </a:r>
          </a:p>
          <a:p>
            <a:pPr>
              <a:buFont typeface="Wingdings" panose="05000000000000000000" pitchFamily="2" charset="2"/>
              <a:buNone/>
            </a:pPr>
            <a:r>
              <a:rPr lang="zh-CN" altLang="en-US" sz="2400" b="1" dirty="0" smtClean="0"/>
              <a:t>  </a:t>
            </a:r>
            <a:endParaRPr lang="en-US" altLang="zh-CN" sz="2400" b="1" dirty="0" smtClean="0"/>
          </a:p>
          <a:p>
            <a:pPr>
              <a:buFont typeface="Wingdings" panose="05000000000000000000" pitchFamily="2" charset="2"/>
              <a:buNone/>
            </a:pPr>
            <a:r>
              <a:rPr lang="zh-CN" altLang="en-US" sz="2800" b="1" dirty="0" smtClean="0"/>
              <a:t>对于线性网络                              。上式忽略了两端口</a:t>
            </a:r>
          </a:p>
          <a:p>
            <a:pPr>
              <a:buFont typeface="Wingdings" panose="05000000000000000000" pitchFamily="2" charset="2"/>
              <a:buNone/>
            </a:pPr>
            <a:endParaRPr lang="zh-CN" altLang="en-US" sz="800" b="1" dirty="0" smtClean="0"/>
          </a:p>
          <a:p>
            <a:pPr>
              <a:buNone/>
            </a:pPr>
            <a:r>
              <a:rPr lang="zh-CN" altLang="en-US" sz="2800" b="1" dirty="0"/>
              <a:t>的相位特性。</a:t>
            </a:r>
            <a:endParaRPr lang="en-US" altLang="zh-CN" sz="2800" b="1" dirty="0"/>
          </a:p>
          <a:p>
            <a:pPr>
              <a:buFont typeface="Wingdings" panose="05000000000000000000" pitchFamily="2" charset="2"/>
              <a:buNone/>
            </a:pPr>
            <a:r>
              <a:rPr lang="zh-CN" altLang="en-US" sz="2400" b="1" dirty="0" smtClean="0"/>
              <a:t>  </a:t>
            </a:r>
            <a:endParaRPr lang="en-US" altLang="zh-CN" sz="2800" b="1" dirty="0" smtClean="0"/>
          </a:p>
        </p:txBody>
      </p:sp>
      <p:graphicFrame>
        <p:nvGraphicFramePr>
          <p:cNvPr id="4098" name="Object 4"/>
          <p:cNvGraphicFramePr>
            <a:graphicFrameLocks noChangeAspect="1"/>
          </p:cNvGraphicFramePr>
          <p:nvPr>
            <p:extLst>
              <p:ext uri="{D42A27DB-BD31-4B8C-83A1-F6EECF244321}">
                <p14:modId xmlns:p14="http://schemas.microsoft.com/office/powerpoint/2010/main" val="3850544514"/>
              </p:ext>
            </p:extLst>
          </p:nvPr>
        </p:nvGraphicFramePr>
        <p:xfrm>
          <a:off x="2068513" y="2971800"/>
          <a:ext cx="750887" cy="510036"/>
        </p:xfrm>
        <a:graphic>
          <a:graphicData uri="http://schemas.openxmlformats.org/presentationml/2006/ole">
            <mc:AlternateContent xmlns:mc="http://schemas.openxmlformats.org/markup-compatibility/2006">
              <mc:Choice xmlns:v="urn:schemas-microsoft-com:vml" Requires="v">
                <p:oleObj spid="_x0000_s105830" name="Equation" r:id="rId3" imgW="330120" imgH="228600" progId="Equation.3">
                  <p:embed/>
                </p:oleObj>
              </mc:Choice>
              <mc:Fallback>
                <p:oleObj name="Equation" r:id="rId3" imgW="330120" imgH="228600" progId="Equation.3">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8513" y="2971800"/>
                        <a:ext cx="750887" cy="510036"/>
                      </a:xfrm>
                      <a:prstGeom prst="rect">
                        <a:avLst/>
                      </a:prstGeom>
                      <a:noFill/>
                      <a:ln>
                        <a:noFill/>
                      </a:ln>
                      <a:effectLst/>
                      <a:extLst/>
                    </p:spPr>
                  </p:pic>
                </p:oleObj>
              </mc:Fallback>
            </mc:AlternateContent>
          </a:graphicData>
        </a:graphic>
      </p:graphicFrame>
      <p:graphicFrame>
        <p:nvGraphicFramePr>
          <p:cNvPr id="4099" name="Object 5"/>
          <p:cNvGraphicFramePr>
            <a:graphicFrameLocks noChangeAspect="1"/>
          </p:cNvGraphicFramePr>
          <p:nvPr>
            <p:extLst>
              <p:ext uri="{D42A27DB-BD31-4B8C-83A1-F6EECF244321}">
                <p14:modId xmlns:p14="http://schemas.microsoft.com/office/powerpoint/2010/main" val="2637533980"/>
              </p:ext>
            </p:extLst>
          </p:nvPr>
        </p:nvGraphicFramePr>
        <p:xfrm>
          <a:off x="5322886" y="2895600"/>
          <a:ext cx="773114" cy="581318"/>
        </p:xfrm>
        <a:graphic>
          <a:graphicData uri="http://schemas.openxmlformats.org/presentationml/2006/ole">
            <mc:AlternateContent xmlns:mc="http://schemas.openxmlformats.org/markup-compatibility/2006">
              <mc:Choice xmlns:v="urn:schemas-microsoft-com:vml" Requires="v">
                <p:oleObj spid="_x0000_s105831" name="Equation" r:id="rId5" imgW="304560" imgH="228600" progId="Equation.3">
                  <p:embed/>
                </p:oleObj>
              </mc:Choice>
              <mc:Fallback>
                <p:oleObj name="Equation" r:id="rId5" imgW="304560" imgH="228600" progId="Equation.3">
                  <p:embed/>
                  <p:pic>
                    <p:nvPicPr>
                      <p:cNvPr id="409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2886" y="2895600"/>
                        <a:ext cx="773114" cy="581318"/>
                      </a:xfrm>
                      <a:prstGeom prst="rect">
                        <a:avLst/>
                      </a:prstGeom>
                      <a:noFill/>
                      <a:ln>
                        <a:noFill/>
                      </a:ln>
                      <a:effectLst/>
                      <a:extLst/>
                    </p:spPr>
                  </p:pic>
                </p:oleObj>
              </mc:Fallback>
            </mc:AlternateContent>
          </a:graphicData>
        </a:graphic>
      </p:graphicFrame>
      <p:graphicFrame>
        <p:nvGraphicFramePr>
          <p:cNvPr id="4100" name="Object 6"/>
          <p:cNvGraphicFramePr>
            <a:graphicFrameLocks noChangeAspect="1"/>
          </p:cNvGraphicFramePr>
          <p:nvPr>
            <p:extLst>
              <p:ext uri="{D42A27DB-BD31-4B8C-83A1-F6EECF244321}">
                <p14:modId xmlns:p14="http://schemas.microsoft.com/office/powerpoint/2010/main" val="4033316106"/>
              </p:ext>
            </p:extLst>
          </p:nvPr>
        </p:nvGraphicFramePr>
        <p:xfrm>
          <a:off x="1905000" y="3586407"/>
          <a:ext cx="5486589" cy="657225"/>
        </p:xfrm>
        <a:graphic>
          <a:graphicData uri="http://schemas.openxmlformats.org/presentationml/2006/ole">
            <mc:AlternateContent xmlns:mc="http://schemas.openxmlformats.org/markup-compatibility/2006">
              <mc:Choice xmlns:v="urn:schemas-microsoft-com:vml" Requires="v">
                <p:oleObj spid="_x0000_s105832" name="Equation" r:id="rId7" imgW="2120760" imgH="253800" progId="Equation.3">
                  <p:embed/>
                </p:oleObj>
              </mc:Choice>
              <mc:Fallback>
                <p:oleObj name="Equation" r:id="rId7" imgW="2120760" imgH="253800" progId="Equation.3">
                  <p:embed/>
                  <p:pic>
                    <p:nvPicPr>
                      <p:cNvPr id="410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3586407"/>
                        <a:ext cx="5486589" cy="657225"/>
                      </a:xfrm>
                      <a:prstGeom prst="rect">
                        <a:avLst/>
                      </a:prstGeom>
                      <a:noFill/>
                      <a:ln>
                        <a:noFill/>
                      </a:ln>
                      <a:effectLst/>
                      <a:extLst/>
                    </p:spPr>
                  </p:pic>
                </p:oleObj>
              </mc:Fallback>
            </mc:AlternateContent>
          </a:graphicData>
        </a:graphic>
      </p:graphicFrame>
      <p:graphicFrame>
        <p:nvGraphicFramePr>
          <p:cNvPr id="4101" name="Object 7"/>
          <p:cNvGraphicFramePr>
            <a:graphicFrameLocks noChangeAspect="1"/>
          </p:cNvGraphicFramePr>
          <p:nvPr>
            <p:extLst>
              <p:ext uri="{D42A27DB-BD31-4B8C-83A1-F6EECF244321}">
                <p14:modId xmlns:p14="http://schemas.microsoft.com/office/powerpoint/2010/main" val="2044464428"/>
              </p:ext>
            </p:extLst>
          </p:nvPr>
        </p:nvGraphicFramePr>
        <p:xfrm>
          <a:off x="2666999" y="4495800"/>
          <a:ext cx="2847844" cy="533400"/>
        </p:xfrm>
        <a:graphic>
          <a:graphicData uri="http://schemas.openxmlformats.org/presentationml/2006/ole">
            <mc:AlternateContent xmlns:mc="http://schemas.openxmlformats.org/markup-compatibility/2006">
              <mc:Choice xmlns:v="urn:schemas-microsoft-com:vml" Requires="v">
                <p:oleObj spid="_x0000_s105833" name="Equation" r:id="rId9" imgW="1218960" imgH="228600" progId="Equation.3">
                  <p:embed/>
                </p:oleObj>
              </mc:Choice>
              <mc:Fallback>
                <p:oleObj name="Equation" r:id="rId9" imgW="1218960" imgH="228600" progId="Equation.3">
                  <p:embed/>
                  <p:pic>
                    <p:nvPicPr>
                      <p:cNvPr id="410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6999" y="4495800"/>
                        <a:ext cx="2847844" cy="5334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69571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1447800" y="3302000"/>
          <a:ext cx="673100" cy="457200"/>
        </p:xfrm>
        <a:graphic>
          <a:graphicData uri="http://schemas.openxmlformats.org/presentationml/2006/ole">
            <mc:AlternateContent xmlns:mc="http://schemas.openxmlformats.org/markup-compatibility/2006">
              <mc:Choice xmlns:v="urn:schemas-microsoft-com:vml" Requires="v">
                <p:oleObj spid="_x0000_s106672" name="Equation" r:id="rId3" imgW="330120" imgH="228600" progId="Equation.3">
                  <p:embed/>
                </p:oleObj>
              </mc:Choice>
              <mc:Fallback>
                <p:oleObj name="Equation" r:id="rId3" imgW="330120" imgH="228600" progId="Equation.3">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302000"/>
                        <a:ext cx="673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4" name="Line 3"/>
          <p:cNvSpPr>
            <a:spLocks noChangeShapeType="1"/>
          </p:cNvSpPr>
          <p:nvPr/>
        </p:nvSpPr>
        <p:spPr bwMode="auto">
          <a:xfrm>
            <a:off x="2120900" y="3606800"/>
            <a:ext cx="1371600" cy="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25" name="Text Box 4"/>
          <p:cNvSpPr txBox="1">
            <a:spLocks noChangeArrowheads="1"/>
          </p:cNvSpPr>
          <p:nvPr/>
        </p:nvSpPr>
        <p:spPr bwMode="auto">
          <a:xfrm>
            <a:off x="3492500" y="3129746"/>
            <a:ext cx="1752600" cy="95410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ctr" eaLnBrk="1" hangingPunct="1">
              <a:buClr>
                <a:schemeClr val="folHlink"/>
              </a:buClr>
              <a:buSzPct val="60000"/>
              <a:buFont typeface="Wingdings" panose="05000000000000000000" pitchFamily="2" charset="2"/>
              <a:buNone/>
            </a:pPr>
            <a:r>
              <a:rPr lang="zh-CN" altLang="en-US" i="0" dirty="0">
                <a:latin typeface="Tahoma" panose="020B0604030504040204" pitchFamily="34" charset="0"/>
              </a:rPr>
              <a:t>非线形</a:t>
            </a:r>
          </a:p>
          <a:p>
            <a:pPr algn="ctr" eaLnBrk="1" hangingPunct="1">
              <a:buClr>
                <a:schemeClr val="folHlink"/>
              </a:buClr>
              <a:buSzPct val="60000"/>
              <a:buFont typeface="Wingdings" panose="05000000000000000000" pitchFamily="2" charset="2"/>
              <a:buNone/>
            </a:pPr>
            <a:r>
              <a:rPr lang="zh-CN" altLang="en-US" i="0" dirty="0">
                <a:latin typeface="Tahoma" panose="020B0604030504040204" pitchFamily="34" charset="0"/>
              </a:rPr>
              <a:t>电路</a:t>
            </a:r>
          </a:p>
        </p:txBody>
      </p:sp>
      <p:graphicFrame>
        <p:nvGraphicFramePr>
          <p:cNvPr id="5123" name="Object 5"/>
          <p:cNvGraphicFramePr>
            <a:graphicFrameLocks noChangeAspect="1"/>
          </p:cNvGraphicFramePr>
          <p:nvPr/>
        </p:nvGraphicFramePr>
        <p:xfrm>
          <a:off x="6616700" y="3302000"/>
          <a:ext cx="700088" cy="457200"/>
        </p:xfrm>
        <a:graphic>
          <a:graphicData uri="http://schemas.openxmlformats.org/presentationml/2006/ole">
            <mc:AlternateContent xmlns:mc="http://schemas.openxmlformats.org/markup-compatibility/2006">
              <mc:Choice xmlns:v="urn:schemas-microsoft-com:vml" Requires="v">
                <p:oleObj spid="_x0000_s106673" name="Equation" r:id="rId5" imgW="342720" imgH="228600" progId="Equation.3">
                  <p:embed/>
                </p:oleObj>
              </mc:Choice>
              <mc:Fallback>
                <p:oleObj name="Equation" r:id="rId5" imgW="342720" imgH="228600" progId="Equation.3">
                  <p:embed/>
                  <p:pic>
                    <p:nvPicPr>
                      <p:cNvPr id="512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700" y="3302000"/>
                        <a:ext cx="700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Line 6"/>
          <p:cNvSpPr>
            <a:spLocks noChangeShapeType="1"/>
          </p:cNvSpPr>
          <p:nvPr/>
        </p:nvSpPr>
        <p:spPr bwMode="auto">
          <a:xfrm>
            <a:off x="5245100" y="3683000"/>
            <a:ext cx="1371600" cy="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86640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457200" y="73025"/>
            <a:ext cx="8229600" cy="1143000"/>
          </a:xfrm>
        </p:spPr>
        <p:txBody>
          <a:bodyPr/>
          <a:lstStyle/>
          <a:p>
            <a:pPr>
              <a:defRPr/>
            </a:pPr>
            <a:r>
              <a:rPr lang="zh-CN" altLang="en-US" sz="4000" b="1" dirty="0">
                <a:solidFill>
                  <a:srgbClr val="552579"/>
                </a:solidFill>
                <a:latin typeface="微软雅黑" panose="020B0503020204020204" pitchFamily="34" charset="-122"/>
                <a:ea typeface="微软雅黑" panose="020B0503020204020204" pitchFamily="34" charset="-122"/>
              </a:rPr>
              <a:t>单频率输入试验</a:t>
            </a:r>
          </a:p>
        </p:txBody>
      </p:sp>
      <p:graphicFrame>
        <p:nvGraphicFramePr>
          <p:cNvPr id="6146" name="Object 3"/>
          <p:cNvGraphicFramePr>
            <a:graphicFrameLocks noChangeAspect="1"/>
          </p:cNvGraphicFramePr>
          <p:nvPr>
            <p:extLst>
              <p:ext uri="{D42A27DB-BD31-4B8C-83A1-F6EECF244321}">
                <p14:modId xmlns:p14="http://schemas.microsoft.com/office/powerpoint/2010/main" val="3374968713"/>
              </p:ext>
            </p:extLst>
          </p:nvPr>
        </p:nvGraphicFramePr>
        <p:xfrm>
          <a:off x="655451" y="1248019"/>
          <a:ext cx="8031349" cy="3000163"/>
        </p:xfrm>
        <a:graphic>
          <a:graphicData uri="http://schemas.openxmlformats.org/presentationml/2006/ole">
            <mc:AlternateContent xmlns:mc="http://schemas.openxmlformats.org/markup-compatibility/2006">
              <mc:Choice xmlns:v="urn:schemas-microsoft-com:vml" Requires="v">
                <p:oleObj spid="_x0000_s107789" name="Equation" r:id="rId3" imgW="3466800" imgH="1295280" progId="Equation.3">
                  <p:embed/>
                </p:oleObj>
              </mc:Choice>
              <mc:Fallback>
                <p:oleObj name="Equation" r:id="rId3" imgW="3466800" imgH="1295280" progId="Equation.3">
                  <p:embed/>
                  <p:pic>
                    <p:nvPicPr>
                      <p:cNvPr id="614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51" y="1248019"/>
                        <a:ext cx="8031349" cy="3000163"/>
                      </a:xfrm>
                      <a:prstGeom prst="rect">
                        <a:avLst/>
                      </a:prstGeom>
                      <a:noFill/>
                      <a:ln>
                        <a:noFill/>
                      </a:ln>
                      <a:effectLst/>
                      <a:extLst/>
                    </p:spPr>
                  </p:pic>
                </p:oleObj>
              </mc:Fallback>
            </mc:AlternateContent>
          </a:graphicData>
        </a:graphic>
      </p:graphicFrame>
      <p:sp>
        <p:nvSpPr>
          <p:cNvPr id="6150" name="Text Box 4"/>
          <p:cNvSpPr txBox="1">
            <a:spLocks noChangeArrowheads="1"/>
          </p:cNvSpPr>
          <p:nvPr/>
        </p:nvSpPr>
        <p:spPr bwMode="auto">
          <a:xfrm>
            <a:off x="133350" y="4427979"/>
            <a:ext cx="8724900" cy="12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i="0" dirty="0">
                <a:latin typeface="Tahoma" panose="020B0604030504040204" pitchFamily="34" charset="0"/>
              </a:rPr>
              <a:t>由上式可见，输出包括                     </a:t>
            </a:r>
            <a:r>
              <a:rPr lang="zh-CN" altLang="en-US" i="0" dirty="0" smtClean="0">
                <a:latin typeface="Tahoma" panose="020B0604030504040204" pitchFamily="34" charset="0"/>
              </a:rPr>
              <a:t>  其中</a:t>
            </a:r>
            <a:r>
              <a:rPr lang="zh-CN" altLang="en-US" i="0" dirty="0">
                <a:latin typeface="Tahoma" panose="020B0604030504040204" pitchFamily="34" charset="0"/>
              </a:rPr>
              <a:t>，对应于</a:t>
            </a:r>
          </a:p>
          <a:p>
            <a:pPr algn="l" eaLnBrk="1" hangingPunct="1"/>
            <a:endParaRPr lang="zh-CN" altLang="en-US" sz="900" i="0" dirty="0">
              <a:latin typeface="Tahoma" panose="020B0604030504040204" pitchFamily="34" charset="0"/>
            </a:endParaRPr>
          </a:p>
          <a:p>
            <a:pPr algn="l" eaLnBrk="1" hangingPunct="1">
              <a:lnSpc>
                <a:spcPts val="3360"/>
              </a:lnSpc>
              <a:spcBef>
                <a:spcPts val="1000"/>
              </a:spcBef>
            </a:pPr>
            <a:r>
              <a:rPr lang="zh-CN" altLang="en-US" i="0" dirty="0">
                <a:latin typeface="Tahoma" panose="020B0604030504040204" pitchFamily="34" charset="0"/>
              </a:rPr>
              <a:t>输入信号频率的输出幅度为</a:t>
            </a:r>
            <a:r>
              <a:rPr lang="en-US" altLang="zh-CN" i="0" dirty="0">
                <a:latin typeface="Tahoma" panose="020B0604030504040204" pitchFamily="34" charset="0"/>
              </a:rPr>
              <a:t> </a:t>
            </a:r>
          </a:p>
        </p:txBody>
      </p:sp>
      <p:graphicFrame>
        <p:nvGraphicFramePr>
          <p:cNvPr id="6147" name="Object 5"/>
          <p:cNvGraphicFramePr>
            <a:graphicFrameLocks noChangeAspect="1"/>
          </p:cNvGraphicFramePr>
          <p:nvPr>
            <p:extLst>
              <p:ext uri="{D42A27DB-BD31-4B8C-83A1-F6EECF244321}">
                <p14:modId xmlns:p14="http://schemas.microsoft.com/office/powerpoint/2010/main" val="2445430982"/>
              </p:ext>
            </p:extLst>
          </p:nvPr>
        </p:nvGraphicFramePr>
        <p:xfrm>
          <a:off x="3797423" y="4463806"/>
          <a:ext cx="2316162" cy="468313"/>
        </p:xfrm>
        <a:graphic>
          <a:graphicData uri="http://schemas.openxmlformats.org/presentationml/2006/ole">
            <mc:AlternateContent xmlns:mc="http://schemas.openxmlformats.org/markup-compatibility/2006">
              <mc:Choice xmlns:v="urn:schemas-microsoft-com:vml" Requires="v">
                <p:oleObj spid="_x0000_s107790" name="Equation" r:id="rId5" imgW="1066680" imgH="215640" progId="Equation.3">
                  <p:embed/>
                </p:oleObj>
              </mc:Choice>
              <mc:Fallback>
                <p:oleObj name="Equation" r:id="rId5" imgW="1066680" imgH="215640" progId="Equation.3">
                  <p:embed/>
                  <p:pic>
                    <p:nvPicPr>
                      <p:cNvPr id="614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7423" y="4463806"/>
                        <a:ext cx="2316162"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 name="Object 6"/>
          <p:cNvGraphicFramePr>
            <a:graphicFrameLocks noChangeAspect="1"/>
          </p:cNvGraphicFramePr>
          <p:nvPr>
            <p:extLst>
              <p:ext uri="{D42A27DB-BD31-4B8C-83A1-F6EECF244321}">
                <p14:modId xmlns:p14="http://schemas.microsoft.com/office/powerpoint/2010/main" val="754768487"/>
              </p:ext>
            </p:extLst>
          </p:nvPr>
        </p:nvGraphicFramePr>
        <p:xfrm>
          <a:off x="4555942" y="5007321"/>
          <a:ext cx="4302308" cy="826432"/>
        </p:xfrm>
        <a:graphic>
          <a:graphicData uri="http://schemas.openxmlformats.org/presentationml/2006/ole">
            <mc:AlternateContent xmlns:mc="http://schemas.openxmlformats.org/markup-compatibility/2006">
              <mc:Choice xmlns:v="urn:schemas-microsoft-com:vml" Requires="v">
                <p:oleObj spid="_x0000_s107791" name="Equation" r:id="rId7" imgW="2247840" imgH="431640" progId="Equation.3">
                  <p:embed/>
                </p:oleObj>
              </mc:Choice>
              <mc:Fallback>
                <p:oleObj name="Equation" r:id="rId7" imgW="2247840" imgH="431640" progId="Equation.3">
                  <p:embed/>
                  <p:pic>
                    <p:nvPicPr>
                      <p:cNvPr id="614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942" y="5007321"/>
                        <a:ext cx="4302308" cy="826432"/>
                      </a:xfrm>
                      <a:prstGeom prst="rect">
                        <a:avLst/>
                      </a:prstGeom>
                      <a:noFill/>
                      <a:ln>
                        <a:noFill/>
                      </a:ln>
                      <a:effectLst/>
                      <a:extLst/>
                    </p:spPr>
                  </p:pic>
                </p:oleObj>
              </mc:Fallback>
            </mc:AlternateContent>
          </a:graphicData>
        </a:graphic>
      </p:graphicFrame>
      <p:sp>
        <p:nvSpPr>
          <p:cNvPr id="404487" name="Rectangle 7"/>
          <p:cNvSpPr>
            <a:spLocks noChangeArrowheads="1"/>
          </p:cNvSpPr>
          <p:nvPr/>
        </p:nvSpPr>
        <p:spPr bwMode="auto">
          <a:xfrm>
            <a:off x="1295400" y="2438400"/>
            <a:ext cx="1143000" cy="835025"/>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4488" name="Rectangle 8"/>
          <p:cNvSpPr>
            <a:spLocks noChangeArrowheads="1"/>
          </p:cNvSpPr>
          <p:nvPr/>
        </p:nvSpPr>
        <p:spPr bwMode="auto">
          <a:xfrm>
            <a:off x="2743200" y="2438400"/>
            <a:ext cx="3352800" cy="835025"/>
          </a:xfrm>
          <a:prstGeom prst="rect">
            <a:avLst/>
          </a:prstGeom>
          <a:noFill/>
          <a:ln w="254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4489" name="Rectangle 9"/>
          <p:cNvSpPr>
            <a:spLocks noChangeArrowheads="1"/>
          </p:cNvSpPr>
          <p:nvPr/>
        </p:nvSpPr>
        <p:spPr bwMode="auto">
          <a:xfrm>
            <a:off x="6324600" y="2438400"/>
            <a:ext cx="2438400" cy="835025"/>
          </a:xfrm>
          <a:prstGeom prst="rect">
            <a:avLst/>
          </a:prstGeom>
          <a:noFill/>
          <a:ln w="25400">
            <a:solidFill>
              <a:srgbClr val="FF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4490" name="Rectangle 10"/>
          <p:cNvSpPr>
            <a:spLocks noChangeArrowheads="1"/>
          </p:cNvSpPr>
          <p:nvPr/>
        </p:nvSpPr>
        <p:spPr bwMode="auto">
          <a:xfrm>
            <a:off x="1447800" y="3428868"/>
            <a:ext cx="2286000" cy="838332"/>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503237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4487"/>
                                        </p:tgtEl>
                                        <p:attrNameLst>
                                          <p:attrName>style.visibility</p:attrName>
                                        </p:attrNameLst>
                                      </p:cBhvr>
                                      <p:to>
                                        <p:strVal val="visible"/>
                                      </p:to>
                                    </p:set>
                                  </p:childTnLst>
                                  <p:subTnLst>
                                    <p:set>
                                      <p:cBhvr override="childStyle">
                                        <p:cTn dur="1" fill="hold" display="0" masterRel="nextClick" afterEffect="1"/>
                                        <p:tgtEl>
                                          <p:spTgt spid="40448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4488"/>
                                        </p:tgtEl>
                                        <p:attrNameLst>
                                          <p:attrName>style.visibility</p:attrName>
                                        </p:attrNameLst>
                                      </p:cBhvr>
                                      <p:to>
                                        <p:strVal val="visible"/>
                                      </p:to>
                                    </p:set>
                                  </p:childTnLst>
                                  <p:subTnLst>
                                    <p:set>
                                      <p:cBhvr override="childStyle">
                                        <p:cTn dur="1" fill="hold" display="0" masterRel="nextClick" afterEffect="1"/>
                                        <p:tgtEl>
                                          <p:spTgt spid="404488"/>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4489"/>
                                        </p:tgtEl>
                                        <p:attrNameLst>
                                          <p:attrName>style.visibility</p:attrName>
                                        </p:attrNameLst>
                                      </p:cBhvr>
                                      <p:to>
                                        <p:strVal val="visible"/>
                                      </p:to>
                                    </p:set>
                                  </p:childTnLst>
                                  <p:subTnLst>
                                    <p:set>
                                      <p:cBhvr override="childStyle">
                                        <p:cTn dur="1" fill="hold" display="0" masterRel="nextClick" afterEffect="1"/>
                                        <p:tgtEl>
                                          <p:spTgt spid="404489"/>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4490"/>
                                        </p:tgtEl>
                                        <p:attrNameLst>
                                          <p:attrName>style.visibility</p:attrName>
                                        </p:attrNameLst>
                                      </p:cBhvr>
                                      <p:to>
                                        <p:strVal val="visible"/>
                                      </p:to>
                                    </p:set>
                                  </p:childTnLst>
                                  <p:subTnLst>
                                    <p:set>
                                      <p:cBhvr override="childStyle">
                                        <p:cTn dur="1" fill="hold" display="0" masterRel="nextClick" afterEffect="1"/>
                                        <p:tgtEl>
                                          <p:spTgt spid="40449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7" grpId="0" animBg="1"/>
      <p:bldP spid="404488" grpId="0" animBg="1"/>
      <p:bldP spid="404489" grpId="0" animBg="1"/>
      <p:bldP spid="4044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7" name="Rectangle 2"/>
          <p:cNvSpPr>
            <a:spLocks noGrp="1" noChangeArrowheads="1"/>
          </p:cNvSpPr>
          <p:nvPr>
            <p:ph type="title"/>
          </p:nvPr>
        </p:nvSpPr>
        <p:spPr/>
        <p:txBody>
          <a:bodyPr/>
          <a:lstStyle/>
          <a:p>
            <a:endParaRPr lang="zh-CN" altLang="en-US" smtClean="0"/>
          </a:p>
        </p:txBody>
      </p:sp>
      <p:sp>
        <p:nvSpPr>
          <p:cNvPr id="7178" name="Line 3"/>
          <p:cNvSpPr>
            <a:spLocks noChangeShapeType="1"/>
          </p:cNvSpPr>
          <p:nvPr/>
        </p:nvSpPr>
        <p:spPr bwMode="auto">
          <a:xfrm flipV="1">
            <a:off x="1141413" y="2181225"/>
            <a:ext cx="0" cy="2592388"/>
          </a:xfrm>
          <a:prstGeom prst="line">
            <a:avLst/>
          </a:prstGeom>
          <a:noFill/>
          <a:ln w="25400">
            <a:solidFill>
              <a:schemeClr val="tx1"/>
            </a:solidFill>
            <a:miter lim="800000"/>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179" name="Text Box 4"/>
          <p:cNvSpPr txBox="1">
            <a:spLocks noChangeArrowheads="1"/>
          </p:cNvSpPr>
          <p:nvPr/>
        </p:nvSpPr>
        <p:spPr bwMode="auto">
          <a:xfrm>
            <a:off x="2513013" y="2867025"/>
            <a:ext cx="935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i="0">
                <a:latin typeface="Tahoma" panose="020B0604030504040204" pitchFamily="34" charset="0"/>
              </a:rPr>
              <a:t>K3=0</a:t>
            </a:r>
          </a:p>
        </p:txBody>
      </p:sp>
      <p:grpSp>
        <p:nvGrpSpPr>
          <p:cNvPr id="2" name="Group 5"/>
          <p:cNvGrpSpPr>
            <a:grpSpLocks/>
          </p:cNvGrpSpPr>
          <p:nvPr/>
        </p:nvGrpSpPr>
        <p:grpSpPr bwMode="auto">
          <a:xfrm>
            <a:off x="1141413" y="2562225"/>
            <a:ext cx="1011237" cy="2211388"/>
            <a:chOff x="768" y="2016"/>
            <a:chExt cx="637" cy="1393"/>
          </a:xfrm>
        </p:grpSpPr>
        <p:sp>
          <p:nvSpPr>
            <p:cNvPr id="7190" name="Text Box 6"/>
            <p:cNvSpPr txBox="1">
              <a:spLocks noChangeArrowheads="1"/>
            </p:cNvSpPr>
            <p:nvPr/>
          </p:nvSpPr>
          <p:spPr bwMode="auto">
            <a:xfrm>
              <a:off x="816" y="2016"/>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i="0">
                  <a:latin typeface="Tahoma" panose="020B0604030504040204" pitchFamily="34" charset="0"/>
                </a:rPr>
                <a:t>K3&gt;0</a:t>
              </a:r>
            </a:p>
          </p:txBody>
        </p:sp>
        <p:sp>
          <p:nvSpPr>
            <p:cNvPr id="7191" name="Freeform 7"/>
            <p:cNvSpPr>
              <a:spLocks/>
            </p:cNvSpPr>
            <p:nvPr/>
          </p:nvSpPr>
          <p:spPr bwMode="auto">
            <a:xfrm>
              <a:off x="768" y="2048"/>
              <a:ext cx="589" cy="1361"/>
            </a:xfrm>
            <a:custGeom>
              <a:avLst/>
              <a:gdLst>
                <a:gd name="T0" fmla="*/ 0 w 589"/>
                <a:gd name="T1" fmla="*/ 1361 h 1361"/>
                <a:gd name="T2" fmla="*/ 453 w 589"/>
                <a:gd name="T3" fmla="*/ 726 h 1361"/>
                <a:gd name="T4" fmla="*/ 589 w 589"/>
                <a:gd name="T5" fmla="*/ 0 h 1361"/>
                <a:gd name="T6" fmla="*/ 0 60000 65536"/>
                <a:gd name="T7" fmla="*/ 0 60000 65536"/>
                <a:gd name="T8" fmla="*/ 0 60000 65536"/>
                <a:gd name="T9" fmla="*/ 0 w 589"/>
                <a:gd name="T10" fmla="*/ 0 h 1361"/>
                <a:gd name="T11" fmla="*/ 589 w 589"/>
                <a:gd name="T12" fmla="*/ 1361 h 1361"/>
              </a:gdLst>
              <a:ahLst/>
              <a:cxnLst>
                <a:cxn ang="T6">
                  <a:pos x="T0" y="T1"/>
                </a:cxn>
                <a:cxn ang="T7">
                  <a:pos x="T2" y="T3"/>
                </a:cxn>
                <a:cxn ang="T8">
                  <a:pos x="T4" y="T5"/>
                </a:cxn>
              </a:cxnLst>
              <a:rect l="T9" t="T10" r="T11" b="T12"/>
              <a:pathLst>
                <a:path w="589" h="1361">
                  <a:moveTo>
                    <a:pt x="0" y="1361"/>
                  </a:moveTo>
                  <a:cubicBezTo>
                    <a:pt x="177" y="1157"/>
                    <a:pt x="355" y="953"/>
                    <a:pt x="453" y="726"/>
                  </a:cubicBezTo>
                  <a:cubicBezTo>
                    <a:pt x="551" y="499"/>
                    <a:pt x="570" y="249"/>
                    <a:pt x="589" y="0"/>
                  </a:cubicBezTo>
                </a:path>
              </a:pathLst>
            </a:custGeom>
            <a:noFill/>
            <a:ln w="381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7181" name="Line 8"/>
          <p:cNvSpPr>
            <a:spLocks noChangeShapeType="1"/>
          </p:cNvSpPr>
          <p:nvPr/>
        </p:nvSpPr>
        <p:spPr bwMode="auto">
          <a:xfrm flipV="1">
            <a:off x="1141413" y="2757488"/>
            <a:ext cx="1584325" cy="201612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82" name="Line 9"/>
          <p:cNvSpPr>
            <a:spLocks noChangeShapeType="1"/>
          </p:cNvSpPr>
          <p:nvPr/>
        </p:nvSpPr>
        <p:spPr bwMode="auto">
          <a:xfrm>
            <a:off x="1141413" y="4773613"/>
            <a:ext cx="2951162" cy="0"/>
          </a:xfrm>
          <a:prstGeom prst="line">
            <a:avLst/>
          </a:prstGeom>
          <a:noFill/>
          <a:ln w="25400">
            <a:solidFill>
              <a:schemeClr val="tx1"/>
            </a:solidFill>
            <a:miter lim="800000"/>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3" name="Group 10"/>
          <p:cNvGrpSpPr>
            <a:grpSpLocks/>
          </p:cNvGrpSpPr>
          <p:nvPr/>
        </p:nvGrpSpPr>
        <p:grpSpPr bwMode="auto">
          <a:xfrm>
            <a:off x="1141413" y="2973388"/>
            <a:ext cx="2611437" cy="2160587"/>
            <a:chOff x="768" y="2275"/>
            <a:chExt cx="1645" cy="1361"/>
          </a:xfrm>
        </p:grpSpPr>
        <p:sp>
          <p:nvSpPr>
            <p:cNvPr id="7187" name="Freeform 11"/>
            <p:cNvSpPr>
              <a:spLocks/>
            </p:cNvSpPr>
            <p:nvPr/>
          </p:nvSpPr>
          <p:spPr bwMode="auto">
            <a:xfrm rot="-8998770">
              <a:off x="1085" y="2275"/>
              <a:ext cx="589" cy="1361"/>
            </a:xfrm>
            <a:custGeom>
              <a:avLst/>
              <a:gdLst>
                <a:gd name="T0" fmla="*/ 0 w 589"/>
                <a:gd name="T1" fmla="*/ 1361 h 1361"/>
                <a:gd name="T2" fmla="*/ 453 w 589"/>
                <a:gd name="T3" fmla="*/ 726 h 1361"/>
                <a:gd name="T4" fmla="*/ 589 w 589"/>
                <a:gd name="T5" fmla="*/ 0 h 1361"/>
                <a:gd name="T6" fmla="*/ 0 60000 65536"/>
                <a:gd name="T7" fmla="*/ 0 60000 65536"/>
                <a:gd name="T8" fmla="*/ 0 60000 65536"/>
                <a:gd name="T9" fmla="*/ 0 w 589"/>
                <a:gd name="T10" fmla="*/ 0 h 1361"/>
                <a:gd name="T11" fmla="*/ 589 w 589"/>
                <a:gd name="T12" fmla="*/ 1361 h 1361"/>
              </a:gdLst>
              <a:ahLst/>
              <a:cxnLst>
                <a:cxn ang="T6">
                  <a:pos x="T0" y="T1"/>
                </a:cxn>
                <a:cxn ang="T7">
                  <a:pos x="T2" y="T3"/>
                </a:cxn>
                <a:cxn ang="T8">
                  <a:pos x="T4" y="T5"/>
                </a:cxn>
              </a:cxnLst>
              <a:rect l="T9" t="T10" r="T11" b="T12"/>
              <a:pathLst>
                <a:path w="589" h="1361">
                  <a:moveTo>
                    <a:pt x="0" y="1361"/>
                  </a:moveTo>
                  <a:cubicBezTo>
                    <a:pt x="177" y="1157"/>
                    <a:pt x="355" y="953"/>
                    <a:pt x="453" y="726"/>
                  </a:cubicBezTo>
                  <a:cubicBezTo>
                    <a:pt x="551" y="499"/>
                    <a:pt x="570" y="249"/>
                    <a:pt x="589" y="0"/>
                  </a:cubicBezTo>
                </a:path>
              </a:pathLst>
            </a:cu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188" name="Line 12"/>
            <p:cNvSpPr>
              <a:spLocks noChangeShapeType="1"/>
            </p:cNvSpPr>
            <p:nvPr/>
          </p:nvSpPr>
          <p:spPr bwMode="auto">
            <a:xfrm>
              <a:off x="768" y="3409"/>
              <a:ext cx="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89" name="Text Box 13"/>
            <p:cNvSpPr txBox="1">
              <a:spLocks noChangeArrowheads="1"/>
            </p:cNvSpPr>
            <p:nvPr/>
          </p:nvSpPr>
          <p:spPr bwMode="auto">
            <a:xfrm>
              <a:off x="1824" y="2592"/>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i="0">
                  <a:latin typeface="Tahoma" panose="020B0604030504040204" pitchFamily="34" charset="0"/>
                </a:rPr>
                <a:t>K3&lt;0</a:t>
              </a:r>
            </a:p>
          </p:txBody>
        </p:sp>
      </p:grpSp>
      <p:graphicFrame>
        <p:nvGraphicFramePr>
          <p:cNvPr id="7170" name="Object 14"/>
          <p:cNvGraphicFramePr>
            <a:graphicFrameLocks noChangeAspect="1"/>
          </p:cNvGraphicFramePr>
          <p:nvPr/>
        </p:nvGraphicFramePr>
        <p:xfrm>
          <a:off x="4178300" y="4467225"/>
          <a:ext cx="379413" cy="425450"/>
        </p:xfrm>
        <a:graphic>
          <a:graphicData uri="http://schemas.openxmlformats.org/presentationml/2006/ole">
            <mc:AlternateContent xmlns:mc="http://schemas.openxmlformats.org/markup-compatibility/2006">
              <mc:Choice xmlns:v="urn:schemas-microsoft-com:vml" Requires="v">
                <p:oleObj spid="_x0000_s109155" name="Equation" r:id="rId3" imgW="203040" imgH="228600" progId="Equation.3">
                  <p:embed/>
                </p:oleObj>
              </mc:Choice>
              <mc:Fallback>
                <p:oleObj name="Equation" r:id="rId3" imgW="203040" imgH="228600" progId="Equation.3">
                  <p:embed/>
                  <p:pic>
                    <p:nvPicPr>
                      <p:cNvPr id="717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300" y="4467225"/>
                        <a:ext cx="37941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15"/>
          <p:cNvGraphicFramePr>
            <a:graphicFrameLocks noChangeAspect="1"/>
          </p:cNvGraphicFramePr>
          <p:nvPr/>
        </p:nvGraphicFramePr>
        <p:xfrm>
          <a:off x="1054100" y="1724025"/>
          <a:ext cx="474663" cy="425450"/>
        </p:xfrm>
        <a:graphic>
          <a:graphicData uri="http://schemas.openxmlformats.org/presentationml/2006/ole">
            <mc:AlternateContent xmlns:mc="http://schemas.openxmlformats.org/markup-compatibility/2006">
              <mc:Choice xmlns:v="urn:schemas-microsoft-com:vml" Requires="v">
                <p:oleObj spid="_x0000_s109156" name="Equation" r:id="rId5" imgW="253800" imgH="228600" progId="Equation.3">
                  <p:embed/>
                </p:oleObj>
              </mc:Choice>
              <mc:Fallback>
                <p:oleObj name="Equation" r:id="rId5" imgW="253800" imgH="228600" progId="Equation.3">
                  <p:embed/>
                  <p:pic>
                    <p:nvPicPr>
                      <p:cNvPr id="7171"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00" y="1724025"/>
                        <a:ext cx="47466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4" name="Text Box 16"/>
          <p:cNvSpPr txBox="1">
            <a:spLocks noChangeArrowheads="1"/>
          </p:cNvSpPr>
          <p:nvPr/>
        </p:nvSpPr>
        <p:spPr bwMode="auto">
          <a:xfrm>
            <a:off x="5027612" y="3476625"/>
            <a:ext cx="3659187" cy="171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lnSpc>
                <a:spcPts val="4400"/>
              </a:lnSpc>
            </a:pPr>
            <a:r>
              <a:rPr lang="zh-CN" altLang="en-US" i="0" dirty="0">
                <a:latin typeface="Tahoma" panose="020B0604030504040204" pitchFamily="34" charset="0"/>
              </a:rPr>
              <a:t>若            ，输出基频</a:t>
            </a:r>
          </a:p>
          <a:p>
            <a:pPr algn="l" eaLnBrk="1" hangingPunct="1">
              <a:lnSpc>
                <a:spcPts val="4400"/>
              </a:lnSpc>
            </a:pPr>
            <a:r>
              <a:rPr lang="zh-CN" altLang="en-US" i="0" dirty="0">
                <a:latin typeface="Tahoma" panose="020B0604030504040204" pitchFamily="34" charset="0"/>
              </a:rPr>
              <a:t>大于       (线性增益</a:t>
            </a:r>
            <a:r>
              <a:rPr lang="en-US" altLang="zh-CN" i="0" dirty="0">
                <a:latin typeface="Tahoma" panose="020B0604030504040204" pitchFamily="34" charset="0"/>
              </a:rPr>
              <a:t>)，</a:t>
            </a:r>
          </a:p>
          <a:p>
            <a:pPr algn="l" eaLnBrk="1" hangingPunct="1">
              <a:lnSpc>
                <a:spcPts val="4400"/>
              </a:lnSpc>
            </a:pPr>
            <a:r>
              <a:rPr lang="zh-CN" altLang="en-US" i="0" dirty="0">
                <a:latin typeface="Tahoma" panose="020B0604030504040204" pitchFamily="34" charset="0"/>
              </a:rPr>
              <a:t>叫增益扩展</a:t>
            </a:r>
          </a:p>
        </p:txBody>
      </p:sp>
      <p:graphicFrame>
        <p:nvGraphicFramePr>
          <p:cNvPr id="7172" name="Object 17"/>
          <p:cNvGraphicFramePr>
            <a:graphicFrameLocks/>
          </p:cNvGraphicFramePr>
          <p:nvPr>
            <p:extLst>
              <p:ext uri="{D42A27DB-BD31-4B8C-83A1-F6EECF244321}">
                <p14:modId xmlns:p14="http://schemas.microsoft.com/office/powerpoint/2010/main" val="2135380429"/>
              </p:ext>
            </p:extLst>
          </p:nvPr>
        </p:nvGraphicFramePr>
        <p:xfrm>
          <a:off x="5484812" y="3598375"/>
          <a:ext cx="1365740" cy="562950"/>
        </p:xfrm>
        <a:graphic>
          <a:graphicData uri="http://schemas.openxmlformats.org/presentationml/2006/ole">
            <mc:AlternateContent xmlns:mc="http://schemas.openxmlformats.org/markup-compatibility/2006">
              <mc:Choice xmlns:v="urn:schemas-microsoft-com:vml" Requires="v">
                <p:oleObj spid="_x0000_s109157" name="Equation" r:id="rId7" imgW="457200" imgH="228600" progId="Equation.3">
                  <p:embed/>
                </p:oleObj>
              </mc:Choice>
              <mc:Fallback>
                <p:oleObj name="Equation" r:id="rId7" imgW="457200" imgH="228600" progId="Equation.3">
                  <p:embed/>
                  <p:pic>
                    <p:nvPicPr>
                      <p:cNvPr id="7172" name="Object 17"/>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4812" y="3598375"/>
                        <a:ext cx="1365740" cy="562950"/>
                      </a:xfrm>
                      <a:prstGeom prst="rect">
                        <a:avLst/>
                      </a:prstGeom>
                      <a:noFill/>
                      <a:ln>
                        <a:noFill/>
                      </a:ln>
                      <a:effectLst/>
                      <a:extLst/>
                    </p:spPr>
                  </p:pic>
                </p:oleObj>
              </mc:Fallback>
            </mc:AlternateContent>
          </a:graphicData>
        </a:graphic>
      </p:graphicFrame>
      <p:graphicFrame>
        <p:nvGraphicFramePr>
          <p:cNvPr id="7173" name="Object 18"/>
          <p:cNvGraphicFramePr>
            <a:graphicFrameLocks noChangeAspect="1"/>
          </p:cNvGraphicFramePr>
          <p:nvPr>
            <p:extLst>
              <p:ext uri="{D42A27DB-BD31-4B8C-83A1-F6EECF244321}">
                <p14:modId xmlns:p14="http://schemas.microsoft.com/office/powerpoint/2010/main" val="2258893603"/>
              </p:ext>
            </p:extLst>
          </p:nvPr>
        </p:nvGraphicFramePr>
        <p:xfrm>
          <a:off x="5867400" y="4122624"/>
          <a:ext cx="744716" cy="507002"/>
        </p:xfrm>
        <a:graphic>
          <a:graphicData uri="http://schemas.openxmlformats.org/presentationml/2006/ole">
            <mc:AlternateContent xmlns:mc="http://schemas.openxmlformats.org/markup-compatibility/2006">
              <mc:Choice xmlns:v="urn:schemas-microsoft-com:vml" Requires="v">
                <p:oleObj spid="_x0000_s109158" name="Equation" r:id="rId9" imgW="317160" imgH="215640" progId="Equation.3">
                  <p:embed/>
                </p:oleObj>
              </mc:Choice>
              <mc:Fallback>
                <p:oleObj name="Equation" r:id="rId9" imgW="317160" imgH="215640" progId="Equation.3">
                  <p:embed/>
                  <p:pic>
                    <p:nvPicPr>
                      <p:cNvPr id="7173"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4122624"/>
                        <a:ext cx="744716" cy="507002"/>
                      </a:xfrm>
                      <a:prstGeom prst="rect">
                        <a:avLst/>
                      </a:prstGeom>
                      <a:noFill/>
                      <a:ln>
                        <a:noFill/>
                      </a:ln>
                      <a:effectLst/>
                      <a:extLst/>
                    </p:spPr>
                  </p:pic>
                </p:oleObj>
              </mc:Fallback>
            </mc:AlternateContent>
          </a:graphicData>
        </a:graphic>
      </p:graphicFrame>
      <p:graphicFrame>
        <p:nvGraphicFramePr>
          <p:cNvPr id="7174" name="Object 19"/>
          <p:cNvGraphicFramePr>
            <a:graphicFrameLocks/>
          </p:cNvGraphicFramePr>
          <p:nvPr>
            <p:extLst>
              <p:ext uri="{D42A27DB-BD31-4B8C-83A1-F6EECF244321}">
                <p14:modId xmlns:p14="http://schemas.microsoft.com/office/powerpoint/2010/main" val="4174919227"/>
              </p:ext>
            </p:extLst>
          </p:nvPr>
        </p:nvGraphicFramePr>
        <p:xfrm>
          <a:off x="5484812" y="1689100"/>
          <a:ext cx="1296987" cy="542925"/>
        </p:xfrm>
        <a:graphic>
          <a:graphicData uri="http://schemas.openxmlformats.org/presentationml/2006/ole">
            <mc:AlternateContent xmlns:mc="http://schemas.openxmlformats.org/markup-compatibility/2006">
              <mc:Choice xmlns:v="urn:schemas-microsoft-com:vml" Requires="v">
                <p:oleObj spid="_x0000_s109159" name="Equation" r:id="rId11" imgW="457200" imgH="228600" progId="Equation.3">
                  <p:embed/>
                </p:oleObj>
              </mc:Choice>
              <mc:Fallback>
                <p:oleObj name="Equation" r:id="rId11" imgW="457200" imgH="228600" progId="Equation.3">
                  <p:embed/>
                  <p:pic>
                    <p:nvPicPr>
                      <p:cNvPr id="7174" name="Object 19"/>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4812" y="1689100"/>
                        <a:ext cx="1296987" cy="542925"/>
                      </a:xfrm>
                      <a:prstGeom prst="rect">
                        <a:avLst/>
                      </a:prstGeom>
                      <a:noFill/>
                      <a:ln>
                        <a:noFill/>
                      </a:ln>
                      <a:effectLst/>
                      <a:extLst/>
                    </p:spPr>
                  </p:pic>
                </p:oleObj>
              </mc:Fallback>
            </mc:AlternateContent>
          </a:graphicData>
        </a:graphic>
      </p:graphicFrame>
      <p:graphicFrame>
        <p:nvGraphicFramePr>
          <p:cNvPr id="7175" name="Object 20"/>
          <p:cNvGraphicFramePr>
            <a:graphicFrameLocks noChangeAspect="1"/>
          </p:cNvGraphicFramePr>
          <p:nvPr>
            <p:extLst>
              <p:ext uri="{D42A27DB-BD31-4B8C-83A1-F6EECF244321}">
                <p14:modId xmlns:p14="http://schemas.microsoft.com/office/powerpoint/2010/main" val="3957774100"/>
              </p:ext>
            </p:extLst>
          </p:nvPr>
        </p:nvGraphicFramePr>
        <p:xfrm>
          <a:off x="5713413" y="2210383"/>
          <a:ext cx="782635" cy="532817"/>
        </p:xfrm>
        <a:graphic>
          <a:graphicData uri="http://schemas.openxmlformats.org/presentationml/2006/ole">
            <mc:AlternateContent xmlns:mc="http://schemas.openxmlformats.org/markup-compatibility/2006">
              <mc:Choice xmlns:v="urn:schemas-microsoft-com:vml" Requires="v">
                <p:oleObj spid="_x0000_s109160" name="Equation" r:id="rId13" imgW="317160" imgH="215640" progId="Equation.3">
                  <p:embed/>
                </p:oleObj>
              </mc:Choice>
              <mc:Fallback>
                <p:oleObj name="Equation" r:id="rId13" imgW="317160" imgH="215640" progId="Equation.3">
                  <p:embed/>
                  <p:pic>
                    <p:nvPicPr>
                      <p:cNvPr id="7175"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3413" y="2210383"/>
                        <a:ext cx="782635" cy="532817"/>
                      </a:xfrm>
                      <a:prstGeom prst="rect">
                        <a:avLst/>
                      </a:prstGeom>
                      <a:noFill/>
                      <a:ln>
                        <a:noFill/>
                      </a:ln>
                      <a:effectLst/>
                      <a:extLst/>
                    </p:spPr>
                  </p:pic>
                </p:oleObj>
              </mc:Fallback>
            </mc:AlternateContent>
          </a:graphicData>
        </a:graphic>
      </p:graphicFrame>
      <p:sp>
        <p:nvSpPr>
          <p:cNvPr id="7185" name="Text Box 21"/>
          <p:cNvSpPr txBox="1">
            <a:spLocks noChangeArrowheads="1"/>
          </p:cNvSpPr>
          <p:nvPr/>
        </p:nvSpPr>
        <p:spPr bwMode="auto">
          <a:xfrm>
            <a:off x="684213" y="538337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i="0" dirty="0">
                <a:latin typeface="Tahoma" panose="020B0604030504040204" pitchFamily="34" charset="0"/>
              </a:rPr>
              <a:t>通常          ，输出功率用1</a:t>
            </a:r>
            <a:r>
              <a:rPr lang="en-US" altLang="zh-CN" i="0" dirty="0">
                <a:latin typeface="Tahoma" panose="020B0604030504040204" pitchFamily="34" charset="0"/>
              </a:rPr>
              <a:t>dB</a:t>
            </a:r>
            <a:r>
              <a:rPr lang="zh-CN" altLang="en-US" i="0" dirty="0">
                <a:latin typeface="Tahoma" panose="020B0604030504040204" pitchFamily="34" charset="0"/>
              </a:rPr>
              <a:t>压缩点表示其特性。</a:t>
            </a:r>
          </a:p>
        </p:txBody>
      </p:sp>
      <p:graphicFrame>
        <p:nvGraphicFramePr>
          <p:cNvPr id="7176" name="Object 22"/>
          <p:cNvGraphicFramePr>
            <a:graphicFrameLocks noChangeAspect="1"/>
          </p:cNvGraphicFramePr>
          <p:nvPr>
            <p:extLst>
              <p:ext uri="{D42A27DB-BD31-4B8C-83A1-F6EECF244321}">
                <p14:modId xmlns:p14="http://schemas.microsoft.com/office/powerpoint/2010/main" val="2059595302"/>
              </p:ext>
            </p:extLst>
          </p:nvPr>
        </p:nvGraphicFramePr>
        <p:xfrm>
          <a:off x="1481807" y="5428946"/>
          <a:ext cx="1031206" cy="514654"/>
        </p:xfrm>
        <a:graphic>
          <a:graphicData uri="http://schemas.openxmlformats.org/presentationml/2006/ole">
            <mc:AlternateContent xmlns:mc="http://schemas.openxmlformats.org/markup-compatibility/2006">
              <mc:Choice xmlns:v="urn:schemas-microsoft-com:vml" Requires="v">
                <p:oleObj spid="_x0000_s109161" name="Equation" r:id="rId15" imgW="457200" imgH="228600" progId="Equation.3">
                  <p:embed/>
                </p:oleObj>
              </mc:Choice>
              <mc:Fallback>
                <p:oleObj name="Equation" r:id="rId15" imgW="457200" imgH="228600" progId="Equation.3">
                  <p:embed/>
                  <p:pic>
                    <p:nvPicPr>
                      <p:cNvPr id="7176"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81807" y="5428946"/>
                        <a:ext cx="1031206" cy="514654"/>
                      </a:xfrm>
                      <a:prstGeom prst="rect">
                        <a:avLst/>
                      </a:prstGeom>
                      <a:noFill/>
                      <a:ln>
                        <a:noFill/>
                      </a:ln>
                      <a:effectLst/>
                      <a:extLst/>
                    </p:spPr>
                  </p:pic>
                </p:oleObj>
              </mc:Fallback>
            </mc:AlternateContent>
          </a:graphicData>
        </a:graphic>
      </p:graphicFrame>
      <p:sp>
        <p:nvSpPr>
          <p:cNvPr id="7186" name="Text Box 23"/>
          <p:cNvSpPr txBox="1">
            <a:spLocks noChangeArrowheads="1"/>
          </p:cNvSpPr>
          <p:nvPr/>
        </p:nvSpPr>
        <p:spPr bwMode="auto">
          <a:xfrm>
            <a:off x="4992444" y="1690200"/>
            <a:ext cx="3886199"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i="0" dirty="0">
                <a:latin typeface="Tahoma" panose="020B0604030504040204" pitchFamily="34" charset="0"/>
              </a:rPr>
              <a:t>若            ，输出基频</a:t>
            </a:r>
            <a:r>
              <a:rPr lang="zh-CN" altLang="en-US" sz="2400" i="0" dirty="0">
                <a:latin typeface="Tahoma" panose="020B0604030504040204" pitchFamily="34" charset="0"/>
              </a:rPr>
              <a:t/>
            </a:r>
            <a:br>
              <a:rPr lang="zh-CN" altLang="en-US" sz="2400" i="0" dirty="0">
                <a:latin typeface="Tahoma" panose="020B0604030504040204" pitchFamily="34" charset="0"/>
              </a:rPr>
            </a:br>
            <a:r>
              <a:rPr lang="zh-CN" altLang="en-US" sz="800" i="0" dirty="0">
                <a:latin typeface="Tahoma" panose="020B0604030504040204" pitchFamily="34" charset="0"/>
              </a:rPr>
              <a:t/>
            </a:r>
            <a:br>
              <a:rPr lang="zh-CN" altLang="en-US" sz="800" i="0" dirty="0">
                <a:latin typeface="Tahoma" panose="020B0604030504040204" pitchFamily="34" charset="0"/>
              </a:rPr>
            </a:br>
            <a:r>
              <a:rPr lang="zh-CN" altLang="en-US" i="0" dirty="0">
                <a:latin typeface="Tahoma" panose="020B0604030504040204" pitchFamily="34" charset="0"/>
              </a:rPr>
              <a:t>小于       (线性增益</a:t>
            </a:r>
            <a:r>
              <a:rPr lang="en-US" altLang="zh-CN" i="0" dirty="0">
                <a:latin typeface="Tahoma" panose="020B0604030504040204" pitchFamily="34" charset="0"/>
              </a:rPr>
              <a:t>)，</a:t>
            </a:r>
            <a:br>
              <a:rPr lang="en-US" altLang="zh-CN" i="0" dirty="0">
                <a:latin typeface="Tahoma" panose="020B0604030504040204" pitchFamily="34" charset="0"/>
              </a:rPr>
            </a:br>
            <a:r>
              <a:rPr lang="en-US" altLang="zh-CN" sz="800" i="0" dirty="0">
                <a:latin typeface="Tahoma" panose="020B0604030504040204" pitchFamily="34" charset="0"/>
              </a:rPr>
              <a:t/>
            </a:r>
            <a:br>
              <a:rPr lang="en-US" altLang="zh-CN" sz="800" i="0" dirty="0">
                <a:latin typeface="Tahoma" panose="020B0604030504040204" pitchFamily="34" charset="0"/>
              </a:rPr>
            </a:br>
            <a:r>
              <a:rPr lang="zh-CN" altLang="en-US" i="0" dirty="0">
                <a:latin typeface="Tahoma" panose="020B0604030504040204" pitchFamily="34" charset="0"/>
              </a:rPr>
              <a:t>叫增益压缩（饱和）</a:t>
            </a:r>
          </a:p>
        </p:txBody>
      </p:sp>
    </p:spTree>
    <p:extLst>
      <p:ext uri="{BB962C8B-B14F-4D97-AF65-F5344CB8AC3E}">
        <p14:creationId xmlns:p14="http://schemas.microsoft.com/office/powerpoint/2010/main" val="2896068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2"/>
          <p:cNvSpPr>
            <a:spLocks noGrp="1" noChangeArrowheads="1"/>
          </p:cNvSpPr>
          <p:nvPr>
            <p:ph type="body" idx="1"/>
          </p:nvPr>
        </p:nvSpPr>
        <p:spPr>
          <a:xfrm>
            <a:off x="457200" y="1096962"/>
            <a:ext cx="8229600" cy="4525963"/>
          </a:xfrm>
        </p:spPr>
        <p:txBody>
          <a:bodyPr/>
          <a:lstStyle/>
          <a:p>
            <a:pPr>
              <a:buFont typeface="Wingdings" panose="05000000000000000000" pitchFamily="2" charset="2"/>
              <a:buNone/>
            </a:pPr>
            <a:r>
              <a:rPr lang="zh-CN" altLang="en-US" sz="2800" b="1" dirty="0" smtClean="0"/>
              <a:t>基频增益为</a:t>
            </a:r>
          </a:p>
          <a:p>
            <a:endParaRPr lang="en-US" altLang="zh-CN" sz="1200" b="1" dirty="0" smtClean="0"/>
          </a:p>
          <a:p>
            <a:endParaRPr lang="zh-CN" altLang="en-US" sz="1200" b="1" dirty="0" smtClean="0"/>
          </a:p>
          <a:p>
            <a:pPr>
              <a:buFont typeface="Wingdings" panose="05000000000000000000" pitchFamily="2" charset="2"/>
              <a:buNone/>
            </a:pPr>
            <a:r>
              <a:rPr lang="zh-CN" altLang="en-US" sz="2800" b="1" dirty="0" smtClean="0"/>
              <a:t>线性增益为</a:t>
            </a:r>
          </a:p>
          <a:p>
            <a:pPr>
              <a:buFont typeface="Wingdings" panose="05000000000000000000" pitchFamily="2" charset="2"/>
              <a:buNone/>
            </a:pPr>
            <a:endParaRPr lang="en-US" altLang="zh-CN" sz="1200" b="1" dirty="0" smtClean="0"/>
          </a:p>
          <a:p>
            <a:pPr>
              <a:buFont typeface="Wingdings" panose="05000000000000000000" pitchFamily="2" charset="2"/>
              <a:buNone/>
            </a:pPr>
            <a:endParaRPr lang="zh-CN" altLang="en-US" sz="1200" b="1" dirty="0" smtClean="0"/>
          </a:p>
          <a:p>
            <a:pPr>
              <a:buFont typeface="Wingdings" panose="05000000000000000000" pitchFamily="2" charset="2"/>
              <a:buNone/>
            </a:pPr>
            <a:r>
              <a:rPr lang="zh-CN" altLang="en-US" sz="2800" b="1" dirty="0" smtClean="0">
                <a:latin typeface="Times New Roman" panose="02020603050405020304" pitchFamily="18" charset="0"/>
                <a:cs typeface="Times New Roman" panose="02020603050405020304" pitchFamily="18" charset="0"/>
              </a:rPr>
              <a:t>1</a:t>
            </a:r>
            <a:r>
              <a:rPr lang="en-US" altLang="zh-CN" sz="2800" b="1" dirty="0" smtClean="0">
                <a:latin typeface="Times New Roman" panose="02020603050405020304" pitchFamily="18" charset="0"/>
                <a:cs typeface="Times New Roman" panose="02020603050405020304" pitchFamily="18" charset="0"/>
              </a:rPr>
              <a:t>dB</a:t>
            </a:r>
            <a:r>
              <a:rPr lang="zh-CN" altLang="en-US" sz="2800" b="1" dirty="0" smtClean="0">
                <a:latin typeface="Times New Roman" panose="02020603050405020304" pitchFamily="18" charset="0"/>
                <a:cs typeface="Times New Roman" panose="02020603050405020304" pitchFamily="18" charset="0"/>
              </a:rPr>
              <a:t>压缩点的增益为</a:t>
            </a:r>
          </a:p>
          <a:p>
            <a:pPr>
              <a:buFont typeface="Wingdings" panose="05000000000000000000" pitchFamily="2" charset="2"/>
              <a:buNone/>
            </a:pPr>
            <a:endParaRPr lang="en-US" altLang="zh-CN" sz="1200" b="1" dirty="0" smtClean="0"/>
          </a:p>
          <a:p>
            <a:pPr>
              <a:buFont typeface="Wingdings" panose="05000000000000000000" pitchFamily="2" charset="2"/>
              <a:buNone/>
            </a:pPr>
            <a:endParaRPr lang="zh-CN" altLang="en-US" sz="1200" b="1" dirty="0" smtClean="0"/>
          </a:p>
          <a:p>
            <a:pPr>
              <a:buFont typeface="Wingdings" panose="05000000000000000000" pitchFamily="2" charset="2"/>
              <a:buNone/>
            </a:pPr>
            <a:r>
              <a:rPr lang="zh-CN" altLang="en-US" sz="2800" b="1" dirty="0" smtClean="0"/>
              <a:t>     或</a:t>
            </a:r>
          </a:p>
          <a:p>
            <a:pPr>
              <a:buFont typeface="Wingdings" panose="05000000000000000000" pitchFamily="2" charset="2"/>
              <a:buNone/>
            </a:pPr>
            <a:endParaRPr lang="en-US" altLang="zh-CN" sz="1200" b="1" dirty="0" smtClean="0"/>
          </a:p>
          <a:p>
            <a:pPr>
              <a:buFont typeface="Wingdings" panose="05000000000000000000" pitchFamily="2" charset="2"/>
              <a:buNone/>
            </a:pPr>
            <a:r>
              <a:rPr lang="zh-CN" altLang="en-US" sz="2800" b="1" dirty="0" smtClean="0"/>
              <a:t>由此可以求得1</a:t>
            </a:r>
            <a:r>
              <a:rPr lang="en-US" altLang="zh-CN" sz="2800" b="1" dirty="0" smtClean="0"/>
              <a:t>dB</a:t>
            </a:r>
            <a:r>
              <a:rPr lang="zh-CN" altLang="en-US" sz="2800" b="1" dirty="0" smtClean="0"/>
              <a:t>增益压缩点的输入信号幅度</a:t>
            </a:r>
          </a:p>
        </p:txBody>
      </p:sp>
      <p:graphicFrame>
        <p:nvGraphicFramePr>
          <p:cNvPr id="8194" name="Object 3"/>
          <p:cNvGraphicFramePr>
            <a:graphicFrameLocks noChangeAspect="1"/>
          </p:cNvGraphicFramePr>
          <p:nvPr>
            <p:extLst>
              <p:ext uri="{D42A27DB-BD31-4B8C-83A1-F6EECF244321}">
                <p14:modId xmlns:p14="http://schemas.microsoft.com/office/powerpoint/2010/main" val="3827840417"/>
              </p:ext>
            </p:extLst>
          </p:nvPr>
        </p:nvGraphicFramePr>
        <p:xfrm>
          <a:off x="2438400" y="667321"/>
          <a:ext cx="5407260" cy="1082325"/>
        </p:xfrm>
        <a:graphic>
          <a:graphicData uri="http://schemas.openxmlformats.org/presentationml/2006/ole">
            <mc:AlternateContent xmlns:mc="http://schemas.openxmlformats.org/markup-compatibility/2006">
              <mc:Choice xmlns:v="urn:schemas-microsoft-com:vml" Requires="v">
                <p:oleObj spid="_x0000_s110010" name="Equation" r:id="rId3" imgW="2857320" imgH="571320" progId="Equation.3">
                  <p:embed/>
                </p:oleObj>
              </mc:Choice>
              <mc:Fallback>
                <p:oleObj name="Equation" r:id="rId3" imgW="2857320" imgH="571320" progId="Equation.3">
                  <p:embed/>
                  <p:pic>
                    <p:nvPicPr>
                      <p:cNvPr id="819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667321"/>
                        <a:ext cx="5407260" cy="1082325"/>
                      </a:xfrm>
                      <a:prstGeom prst="rect">
                        <a:avLst/>
                      </a:prstGeom>
                      <a:noFill/>
                      <a:ln>
                        <a:noFill/>
                      </a:ln>
                      <a:effectLst/>
                      <a:extLst/>
                    </p:spPr>
                  </p:pic>
                </p:oleObj>
              </mc:Fallback>
            </mc:AlternateContent>
          </a:graphicData>
        </a:graphic>
      </p:graphicFrame>
      <p:graphicFrame>
        <p:nvGraphicFramePr>
          <p:cNvPr id="8195" name="Object 4"/>
          <p:cNvGraphicFramePr>
            <a:graphicFrameLocks noChangeAspect="1"/>
          </p:cNvGraphicFramePr>
          <p:nvPr>
            <p:extLst>
              <p:ext uri="{D42A27DB-BD31-4B8C-83A1-F6EECF244321}">
                <p14:modId xmlns:p14="http://schemas.microsoft.com/office/powerpoint/2010/main" val="1147667878"/>
              </p:ext>
            </p:extLst>
          </p:nvPr>
        </p:nvGraphicFramePr>
        <p:xfrm>
          <a:off x="2895600" y="1902747"/>
          <a:ext cx="2822376" cy="716896"/>
        </p:xfrm>
        <a:graphic>
          <a:graphicData uri="http://schemas.openxmlformats.org/presentationml/2006/ole">
            <mc:AlternateContent xmlns:mc="http://schemas.openxmlformats.org/markup-compatibility/2006">
              <mc:Choice xmlns:v="urn:schemas-microsoft-com:vml" Requires="v">
                <p:oleObj spid="_x0000_s110011" name="Equation" r:id="rId5" imgW="1549080" imgH="393480" progId="Equation.3">
                  <p:embed/>
                </p:oleObj>
              </mc:Choice>
              <mc:Fallback>
                <p:oleObj name="Equation" r:id="rId5" imgW="1549080" imgH="393480" progId="Equation.3">
                  <p:embed/>
                  <p:pic>
                    <p:nvPicPr>
                      <p:cNvPr id="819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1902747"/>
                        <a:ext cx="2822376" cy="716896"/>
                      </a:xfrm>
                      <a:prstGeom prst="rect">
                        <a:avLst/>
                      </a:prstGeom>
                      <a:noFill/>
                      <a:ln>
                        <a:noFill/>
                      </a:ln>
                      <a:effectLst/>
                      <a:extLst/>
                    </p:spPr>
                  </p:pic>
                </p:oleObj>
              </mc:Fallback>
            </mc:AlternateContent>
          </a:graphicData>
        </a:graphic>
      </p:graphicFrame>
      <p:graphicFrame>
        <p:nvGraphicFramePr>
          <p:cNvPr id="8196" name="Object 5"/>
          <p:cNvGraphicFramePr>
            <a:graphicFrameLocks noChangeAspect="1"/>
          </p:cNvGraphicFramePr>
          <p:nvPr>
            <p:extLst>
              <p:ext uri="{D42A27DB-BD31-4B8C-83A1-F6EECF244321}">
                <p14:modId xmlns:p14="http://schemas.microsoft.com/office/powerpoint/2010/main" val="1357002476"/>
              </p:ext>
            </p:extLst>
          </p:nvPr>
        </p:nvGraphicFramePr>
        <p:xfrm>
          <a:off x="4038600" y="2998780"/>
          <a:ext cx="2272390" cy="510879"/>
        </p:xfrm>
        <a:graphic>
          <a:graphicData uri="http://schemas.openxmlformats.org/presentationml/2006/ole">
            <mc:AlternateContent xmlns:mc="http://schemas.openxmlformats.org/markup-compatibility/2006">
              <mc:Choice xmlns:v="urn:schemas-microsoft-com:vml" Requires="v">
                <p:oleObj spid="_x0000_s110012" name="Equation" r:id="rId7" imgW="1015920" imgH="228600" progId="Equation.3">
                  <p:embed/>
                </p:oleObj>
              </mc:Choice>
              <mc:Fallback>
                <p:oleObj name="Equation" r:id="rId7" imgW="1015920" imgH="228600" progId="Equation.3">
                  <p:embed/>
                  <p:pic>
                    <p:nvPicPr>
                      <p:cNvPr id="819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2998780"/>
                        <a:ext cx="2272390" cy="510879"/>
                      </a:xfrm>
                      <a:prstGeom prst="rect">
                        <a:avLst/>
                      </a:prstGeom>
                      <a:noFill/>
                      <a:ln>
                        <a:noFill/>
                      </a:ln>
                      <a:effectLst/>
                      <a:extLst/>
                    </p:spPr>
                  </p:pic>
                </p:oleObj>
              </mc:Fallback>
            </mc:AlternateContent>
          </a:graphicData>
        </a:graphic>
      </p:graphicFrame>
      <p:graphicFrame>
        <p:nvGraphicFramePr>
          <p:cNvPr id="8197" name="Object 6"/>
          <p:cNvGraphicFramePr>
            <a:graphicFrameLocks noChangeAspect="1"/>
          </p:cNvGraphicFramePr>
          <p:nvPr>
            <p:extLst>
              <p:ext uri="{D42A27DB-BD31-4B8C-83A1-F6EECF244321}">
                <p14:modId xmlns:p14="http://schemas.microsoft.com/office/powerpoint/2010/main" val="2738822808"/>
              </p:ext>
            </p:extLst>
          </p:nvPr>
        </p:nvGraphicFramePr>
        <p:xfrm>
          <a:off x="2668349" y="3749198"/>
          <a:ext cx="2823052" cy="754419"/>
        </p:xfrm>
        <a:graphic>
          <a:graphicData uri="http://schemas.openxmlformats.org/presentationml/2006/ole">
            <mc:AlternateContent xmlns:mc="http://schemas.openxmlformats.org/markup-compatibility/2006">
              <mc:Choice xmlns:v="urn:schemas-microsoft-com:vml" Requires="v">
                <p:oleObj spid="_x0000_s110013" name="Equation" r:id="rId9" imgW="1473120" imgH="393480" progId="Equation.3">
                  <p:embed/>
                </p:oleObj>
              </mc:Choice>
              <mc:Fallback>
                <p:oleObj name="Equation" r:id="rId9" imgW="1473120" imgH="393480" progId="Equation.3">
                  <p:embed/>
                  <p:pic>
                    <p:nvPicPr>
                      <p:cNvPr id="819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8349" y="3749198"/>
                        <a:ext cx="2823052" cy="754419"/>
                      </a:xfrm>
                      <a:prstGeom prst="rect">
                        <a:avLst/>
                      </a:prstGeom>
                      <a:noFill/>
                      <a:ln>
                        <a:noFill/>
                      </a:ln>
                      <a:effectLst/>
                      <a:extLst/>
                    </p:spPr>
                  </p:pic>
                </p:oleObj>
              </mc:Fallback>
            </mc:AlternateContent>
          </a:graphicData>
        </a:graphic>
      </p:graphicFrame>
      <p:graphicFrame>
        <p:nvGraphicFramePr>
          <p:cNvPr id="8198" name="Object 7"/>
          <p:cNvGraphicFramePr>
            <a:graphicFrameLocks noChangeAspect="1"/>
          </p:cNvGraphicFramePr>
          <p:nvPr>
            <p:extLst>
              <p:ext uri="{D42A27DB-BD31-4B8C-83A1-F6EECF244321}">
                <p14:modId xmlns:p14="http://schemas.microsoft.com/office/powerpoint/2010/main" val="3077497483"/>
              </p:ext>
            </p:extLst>
          </p:nvPr>
        </p:nvGraphicFramePr>
        <p:xfrm>
          <a:off x="3200400" y="5394251"/>
          <a:ext cx="2057400" cy="936425"/>
        </p:xfrm>
        <a:graphic>
          <a:graphicData uri="http://schemas.openxmlformats.org/presentationml/2006/ole">
            <mc:AlternateContent xmlns:mc="http://schemas.openxmlformats.org/markup-compatibility/2006">
              <mc:Choice xmlns:v="urn:schemas-microsoft-com:vml" Requires="v">
                <p:oleObj spid="_x0000_s110014" name="Equation" r:id="rId11" imgW="977760" imgH="444240" progId="Equation.3">
                  <p:embed/>
                </p:oleObj>
              </mc:Choice>
              <mc:Fallback>
                <p:oleObj name="Equation" r:id="rId11" imgW="977760" imgH="444240" progId="Equation.3">
                  <p:embed/>
                  <p:pic>
                    <p:nvPicPr>
                      <p:cNvPr id="8198"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5394251"/>
                        <a:ext cx="2057400" cy="9364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4184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 name="Rectangle 2"/>
          <p:cNvSpPr>
            <a:spLocks noGrp="1" noChangeArrowheads="1"/>
          </p:cNvSpPr>
          <p:nvPr>
            <p:ph type="title"/>
          </p:nvPr>
        </p:nvSpPr>
        <p:spPr>
          <a:xfrm>
            <a:off x="739775" y="-90488"/>
            <a:ext cx="7793038" cy="1143001"/>
          </a:xfrm>
        </p:spPr>
        <p:txBody>
          <a:bodyPr/>
          <a:lstStyle/>
          <a:p>
            <a:pPr>
              <a:defRPr/>
            </a:pPr>
            <a:r>
              <a:rPr lang="zh-CN" altLang="en-GB" sz="4000" b="1" dirty="0">
                <a:solidFill>
                  <a:srgbClr val="552579"/>
                </a:solidFill>
                <a:latin typeface="微软雅黑" panose="020B0503020204020204" pitchFamily="34" charset="-122"/>
                <a:ea typeface="微软雅黑" panose="020B0503020204020204" pitchFamily="34" charset="-122"/>
              </a:rPr>
              <a:t>理想的功率放大器</a:t>
            </a:r>
            <a:endParaRPr lang="zh-CN" altLang="en-US" sz="4000" b="1" dirty="0">
              <a:solidFill>
                <a:srgbClr val="552579"/>
              </a:solidFill>
              <a:latin typeface="微软雅黑" panose="020B0503020204020204" pitchFamily="34" charset="-122"/>
              <a:ea typeface="微软雅黑" panose="020B0503020204020204" pitchFamily="34" charset="-122"/>
            </a:endParaRPr>
          </a:p>
        </p:txBody>
      </p:sp>
      <p:sp>
        <p:nvSpPr>
          <p:cNvPr id="9227" name="Text Box 3"/>
          <p:cNvSpPr txBox="1">
            <a:spLocks noChangeArrowheads="1"/>
          </p:cNvSpPr>
          <p:nvPr/>
        </p:nvSpPr>
        <p:spPr bwMode="auto">
          <a:xfrm>
            <a:off x="5483225" y="3449637"/>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a:spcBef>
                <a:spcPct val="0"/>
              </a:spcBef>
            </a:pPr>
            <a:r>
              <a:rPr kumimoji="0" lang="zh-CN" altLang="en-US" sz="2400" i="0" dirty="0">
                <a:latin typeface="Arial" panose="020B0604020202020204" pitchFamily="34" charset="0"/>
              </a:rPr>
              <a:t>理想的线性功率放大器</a:t>
            </a:r>
            <a:endParaRPr kumimoji="0" lang="zh-CN" altLang="en-GB" sz="2400" i="0" dirty="0">
              <a:latin typeface="Arial" panose="020B0604020202020204" pitchFamily="34" charset="0"/>
            </a:endParaRPr>
          </a:p>
        </p:txBody>
      </p:sp>
      <p:sp>
        <p:nvSpPr>
          <p:cNvPr id="9228" name="Line 4"/>
          <p:cNvSpPr>
            <a:spLocks noChangeShapeType="1"/>
          </p:cNvSpPr>
          <p:nvPr/>
        </p:nvSpPr>
        <p:spPr bwMode="auto">
          <a:xfrm>
            <a:off x="1905000" y="1905000"/>
            <a:ext cx="0" cy="9144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9" name="Line 5"/>
          <p:cNvSpPr>
            <a:spLocks noChangeShapeType="1"/>
          </p:cNvSpPr>
          <p:nvPr/>
        </p:nvSpPr>
        <p:spPr bwMode="auto">
          <a:xfrm>
            <a:off x="1905000" y="1905000"/>
            <a:ext cx="91440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30" name="Line 6"/>
          <p:cNvSpPr>
            <a:spLocks noChangeShapeType="1"/>
          </p:cNvSpPr>
          <p:nvPr/>
        </p:nvSpPr>
        <p:spPr bwMode="auto">
          <a:xfrm flipV="1">
            <a:off x="1905000" y="2362200"/>
            <a:ext cx="91440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31" name="Line 7"/>
          <p:cNvSpPr>
            <a:spLocks noChangeShapeType="1"/>
          </p:cNvSpPr>
          <p:nvPr/>
        </p:nvSpPr>
        <p:spPr bwMode="auto">
          <a:xfrm>
            <a:off x="2819400" y="2362200"/>
            <a:ext cx="762000" cy="0"/>
          </a:xfrm>
          <a:prstGeom prst="line">
            <a:avLst/>
          </a:prstGeom>
          <a:noFill/>
          <a:ln w="31750">
            <a:solidFill>
              <a:schemeClr val="tx1"/>
            </a:solidFill>
            <a:round/>
            <a:headEnd type="none" w="sm" len="sm"/>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232" name="Line 8"/>
          <p:cNvSpPr>
            <a:spLocks noChangeShapeType="1"/>
          </p:cNvSpPr>
          <p:nvPr/>
        </p:nvSpPr>
        <p:spPr bwMode="auto">
          <a:xfrm flipH="1">
            <a:off x="1066800" y="2362200"/>
            <a:ext cx="838200" cy="0"/>
          </a:xfrm>
          <a:prstGeom prst="line">
            <a:avLst/>
          </a:prstGeom>
          <a:noFill/>
          <a:ln w="31750">
            <a:solidFill>
              <a:schemeClr val="tx1"/>
            </a:solidFill>
            <a:round/>
            <a:headEnd type="none" w="sm" len="sm"/>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233" name="Text Box 9"/>
          <p:cNvSpPr txBox="1">
            <a:spLocks noChangeArrowheads="1"/>
          </p:cNvSpPr>
          <p:nvPr/>
        </p:nvSpPr>
        <p:spPr bwMode="auto">
          <a:xfrm>
            <a:off x="1905000" y="2133600"/>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kumimoji="0" lang="en-GB" altLang="zh-CN" sz="2400" b="0" i="0">
                <a:latin typeface="Arial" panose="020B0604020202020204" pitchFamily="34" charset="0"/>
              </a:rPr>
              <a:t>PA</a:t>
            </a:r>
          </a:p>
        </p:txBody>
      </p:sp>
      <p:sp>
        <p:nvSpPr>
          <p:cNvPr id="9234" name="Line 10"/>
          <p:cNvSpPr>
            <a:spLocks noChangeShapeType="1"/>
          </p:cNvSpPr>
          <p:nvPr/>
        </p:nvSpPr>
        <p:spPr bwMode="auto">
          <a:xfrm flipV="1">
            <a:off x="722313" y="4656137"/>
            <a:ext cx="0" cy="121920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9235" name="Line 11"/>
          <p:cNvSpPr>
            <a:spLocks noChangeShapeType="1"/>
          </p:cNvSpPr>
          <p:nvPr/>
        </p:nvSpPr>
        <p:spPr bwMode="auto">
          <a:xfrm>
            <a:off x="722313" y="5875337"/>
            <a:ext cx="2667000" cy="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9236" name="Line 12"/>
          <p:cNvSpPr>
            <a:spLocks noChangeShapeType="1"/>
          </p:cNvSpPr>
          <p:nvPr/>
        </p:nvSpPr>
        <p:spPr bwMode="auto">
          <a:xfrm flipV="1">
            <a:off x="1636713" y="5037137"/>
            <a:ext cx="0" cy="838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37" name="Line 13"/>
          <p:cNvSpPr>
            <a:spLocks noChangeShapeType="1"/>
          </p:cNvSpPr>
          <p:nvPr/>
        </p:nvSpPr>
        <p:spPr bwMode="auto">
          <a:xfrm flipV="1">
            <a:off x="5283200" y="4656137"/>
            <a:ext cx="0" cy="121920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9238" name="Line 14"/>
          <p:cNvSpPr>
            <a:spLocks noChangeShapeType="1"/>
          </p:cNvSpPr>
          <p:nvPr/>
        </p:nvSpPr>
        <p:spPr bwMode="auto">
          <a:xfrm>
            <a:off x="5283200" y="5875337"/>
            <a:ext cx="2667000" cy="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9239" name="Line 15"/>
          <p:cNvSpPr>
            <a:spLocks noChangeShapeType="1"/>
          </p:cNvSpPr>
          <p:nvPr/>
        </p:nvSpPr>
        <p:spPr bwMode="auto">
          <a:xfrm flipV="1">
            <a:off x="6197600" y="4656137"/>
            <a:ext cx="0" cy="1219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40" name="AutoShape 16"/>
          <p:cNvSpPr>
            <a:spLocks noChangeArrowheads="1"/>
          </p:cNvSpPr>
          <p:nvPr/>
        </p:nvSpPr>
        <p:spPr bwMode="auto">
          <a:xfrm>
            <a:off x="4064001" y="5036282"/>
            <a:ext cx="381000" cy="457200"/>
          </a:xfrm>
          <a:prstGeom prst="rightArrow">
            <a:avLst>
              <a:gd name="adj1" fmla="val 50000"/>
              <a:gd name="adj2" fmla="val 25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41" name="Line 17"/>
          <p:cNvSpPr>
            <a:spLocks noChangeShapeType="1"/>
          </p:cNvSpPr>
          <p:nvPr/>
        </p:nvSpPr>
        <p:spPr bwMode="auto">
          <a:xfrm>
            <a:off x="6153150" y="3006725"/>
            <a:ext cx="1731963"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42" name="Text Box 18"/>
          <p:cNvSpPr txBox="1">
            <a:spLocks noChangeArrowheads="1"/>
          </p:cNvSpPr>
          <p:nvPr/>
        </p:nvSpPr>
        <p:spPr bwMode="auto">
          <a:xfrm>
            <a:off x="7408863" y="3006725"/>
            <a:ext cx="6270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kumimoji="0" lang="en-US" altLang="zh-CN" sz="1800" i="0" dirty="0">
                <a:solidFill>
                  <a:srgbClr val="0000FF"/>
                </a:solidFill>
                <a:latin typeface="Arial" panose="020B0604020202020204" pitchFamily="34" charset="0"/>
              </a:rPr>
              <a:t>P</a:t>
            </a:r>
            <a:r>
              <a:rPr kumimoji="0" lang="en-US" altLang="zh-CN" sz="1600" i="0" dirty="0">
                <a:solidFill>
                  <a:srgbClr val="0000FF"/>
                </a:solidFill>
                <a:latin typeface="Arial" panose="020B0604020202020204" pitchFamily="34" charset="0"/>
              </a:rPr>
              <a:t>in</a:t>
            </a:r>
          </a:p>
        </p:txBody>
      </p:sp>
      <p:sp>
        <p:nvSpPr>
          <p:cNvPr id="9243" name="Text Box 19"/>
          <p:cNvSpPr txBox="1">
            <a:spLocks noChangeArrowheads="1"/>
          </p:cNvSpPr>
          <p:nvPr/>
        </p:nvSpPr>
        <p:spPr bwMode="auto">
          <a:xfrm>
            <a:off x="5370513" y="1482725"/>
            <a:ext cx="784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kumimoji="0" lang="en-US" altLang="zh-CN" sz="1800" i="0" dirty="0">
                <a:solidFill>
                  <a:srgbClr val="0000FF"/>
                </a:solidFill>
                <a:latin typeface="Arial" panose="020B0604020202020204" pitchFamily="34" charset="0"/>
              </a:rPr>
              <a:t>P</a:t>
            </a:r>
            <a:r>
              <a:rPr kumimoji="0" lang="en-US" altLang="zh-CN" sz="1600" i="0" dirty="0">
                <a:solidFill>
                  <a:srgbClr val="0000FF"/>
                </a:solidFill>
                <a:latin typeface="Arial" panose="020B0604020202020204" pitchFamily="34" charset="0"/>
              </a:rPr>
              <a:t>out</a:t>
            </a:r>
          </a:p>
        </p:txBody>
      </p:sp>
      <p:sp>
        <p:nvSpPr>
          <p:cNvPr id="9244" name="Line 20"/>
          <p:cNvSpPr>
            <a:spLocks noChangeShapeType="1"/>
          </p:cNvSpPr>
          <p:nvPr/>
        </p:nvSpPr>
        <p:spPr bwMode="auto">
          <a:xfrm flipV="1">
            <a:off x="6132513" y="1787525"/>
            <a:ext cx="1447800" cy="1219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9218" name="Object 21"/>
          <p:cNvGraphicFramePr>
            <a:graphicFrameLocks noChangeAspect="1"/>
          </p:cNvGraphicFramePr>
          <p:nvPr>
            <p:extLst>
              <p:ext uri="{D42A27DB-BD31-4B8C-83A1-F6EECF244321}">
                <p14:modId xmlns:p14="http://schemas.microsoft.com/office/powerpoint/2010/main" val="47286329"/>
              </p:ext>
            </p:extLst>
          </p:nvPr>
        </p:nvGraphicFramePr>
        <p:xfrm>
          <a:off x="1484313" y="5951537"/>
          <a:ext cx="325437" cy="419100"/>
        </p:xfrm>
        <a:graphic>
          <a:graphicData uri="http://schemas.openxmlformats.org/presentationml/2006/ole">
            <mc:AlternateContent xmlns:mc="http://schemas.openxmlformats.org/markup-compatibility/2006">
              <mc:Choice xmlns:v="urn:schemas-microsoft-com:vml" Requires="v">
                <p:oleObj spid="_x0000_s111306" name="Equation" r:id="rId3" imgW="177480" imgH="228600" progId="Equation.3">
                  <p:embed/>
                </p:oleObj>
              </mc:Choice>
              <mc:Fallback>
                <p:oleObj name="Equation" r:id="rId3" imgW="177480" imgH="228600" progId="Equation.3">
                  <p:embed/>
                  <p:pic>
                    <p:nvPicPr>
                      <p:cNvPr id="9218"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313" y="5951537"/>
                        <a:ext cx="32543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22"/>
          <p:cNvGraphicFramePr>
            <a:graphicFrameLocks noChangeAspect="1"/>
          </p:cNvGraphicFramePr>
          <p:nvPr>
            <p:extLst>
              <p:ext uri="{D42A27DB-BD31-4B8C-83A1-F6EECF244321}">
                <p14:modId xmlns:p14="http://schemas.microsoft.com/office/powerpoint/2010/main" val="3850817279"/>
              </p:ext>
            </p:extLst>
          </p:nvPr>
        </p:nvGraphicFramePr>
        <p:xfrm>
          <a:off x="6022975" y="5951537"/>
          <a:ext cx="325437" cy="419100"/>
        </p:xfrm>
        <a:graphic>
          <a:graphicData uri="http://schemas.openxmlformats.org/presentationml/2006/ole">
            <mc:AlternateContent xmlns:mc="http://schemas.openxmlformats.org/markup-compatibility/2006">
              <mc:Choice xmlns:v="urn:schemas-microsoft-com:vml" Requires="v">
                <p:oleObj spid="_x0000_s111307" name="Equation" r:id="rId5" imgW="177480" imgH="228600" progId="Equation.3">
                  <p:embed/>
                </p:oleObj>
              </mc:Choice>
              <mc:Fallback>
                <p:oleObj name="Equation" r:id="rId5" imgW="177480" imgH="228600" progId="Equation.3">
                  <p:embed/>
                  <p:pic>
                    <p:nvPicPr>
                      <p:cNvPr id="9219"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2975" y="5951537"/>
                        <a:ext cx="32543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0" name="Object 23"/>
          <p:cNvGraphicFramePr>
            <a:graphicFrameLocks noChangeAspect="1"/>
          </p:cNvGraphicFramePr>
          <p:nvPr>
            <p:extLst>
              <p:ext uri="{D42A27DB-BD31-4B8C-83A1-F6EECF244321}">
                <p14:modId xmlns:p14="http://schemas.microsoft.com/office/powerpoint/2010/main" val="582641462"/>
              </p:ext>
            </p:extLst>
          </p:nvPr>
        </p:nvGraphicFramePr>
        <p:xfrm>
          <a:off x="7799387" y="6049962"/>
          <a:ext cx="277813" cy="373063"/>
        </p:xfrm>
        <a:graphic>
          <a:graphicData uri="http://schemas.openxmlformats.org/presentationml/2006/ole">
            <mc:AlternateContent xmlns:mc="http://schemas.openxmlformats.org/markup-compatibility/2006">
              <mc:Choice xmlns:v="urn:schemas-microsoft-com:vml" Requires="v">
                <p:oleObj spid="_x0000_s111308" name="Equation" r:id="rId6" imgW="152280" imgH="203040" progId="Equation.3">
                  <p:embed/>
                </p:oleObj>
              </mc:Choice>
              <mc:Fallback>
                <p:oleObj name="Equation" r:id="rId6" imgW="152280" imgH="203040" progId="Equation.3">
                  <p:embed/>
                  <p:pic>
                    <p:nvPicPr>
                      <p:cNvPr id="922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387" y="6049962"/>
                        <a:ext cx="277813"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24"/>
          <p:cNvGraphicFramePr>
            <a:graphicFrameLocks noChangeAspect="1"/>
          </p:cNvGraphicFramePr>
          <p:nvPr>
            <p:extLst>
              <p:ext uri="{D42A27DB-BD31-4B8C-83A1-F6EECF244321}">
                <p14:modId xmlns:p14="http://schemas.microsoft.com/office/powerpoint/2010/main" val="1326810088"/>
              </p:ext>
            </p:extLst>
          </p:nvPr>
        </p:nvGraphicFramePr>
        <p:xfrm>
          <a:off x="1495425" y="4560887"/>
          <a:ext cx="301625" cy="303213"/>
        </p:xfrm>
        <a:graphic>
          <a:graphicData uri="http://schemas.openxmlformats.org/presentationml/2006/ole">
            <mc:AlternateContent xmlns:mc="http://schemas.openxmlformats.org/markup-compatibility/2006">
              <mc:Choice xmlns:v="urn:schemas-microsoft-com:vml" Requires="v">
                <p:oleObj spid="_x0000_s111309" name="Equation" r:id="rId8" imgW="164880" imgH="164880" progId="Equation.3">
                  <p:embed/>
                </p:oleObj>
              </mc:Choice>
              <mc:Fallback>
                <p:oleObj name="Equation" r:id="rId8" imgW="164880" imgH="164880" progId="Equation.3">
                  <p:embed/>
                  <p:pic>
                    <p:nvPicPr>
                      <p:cNvPr id="9221"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5425" y="4560887"/>
                        <a:ext cx="301625"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25"/>
          <p:cNvGraphicFramePr>
            <a:graphicFrameLocks noChangeAspect="1"/>
          </p:cNvGraphicFramePr>
          <p:nvPr>
            <p:extLst>
              <p:ext uri="{D42A27DB-BD31-4B8C-83A1-F6EECF244321}">
                <p14:modId xmlns:p14="http://schemas.microsoft.com/office/powerpoint/2010/main" val="2686680360"/>
              </p:ext>
            </p:extLst>
          </p:nvPr>
        </p:nvGraphicFramePr>
        <p:xfrm>
          <a:off x="5907087" y="4193233"/>
          <a:ext cx="581025" cy="395287"/>
        </p:xfrm>
        <a:graphic>
          <a:graphicData uri="http://schemas.openxmlformats.org/presentationml/2006/ole">
            <mc:AlternateContent xmlns:mc="http://schemas.openxmlformats.org/markup-compatibility/2006">
              <mc:Choice xmlns:v="urn:schemas-microsoft-com:vml" Requires="v">
                <p:oleObj spid="_x0000_s111310" name="Equation" r:id="rId10" imgW="317160" imgH="215640" progId="Equation.3">
                  <p:embed/>
                </p:oleObj>
              </mc:Choice>
              <mc:Fallback>
                <p:oleObj name="Equation" r:id="rId10" imgW="317160" imgH="215640" progId="Equation.3">
                  <p:embed/>
                  <p:pic>
                    <p:nvPicPr>
                      <p:cNvPr id="9222"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087" y="4193233"/>
                        <a:ext cx="581025"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26"/>
          <p:cNvGraphicFramePr>
            <a:graphicFrameLocks noChangeAspect="1"/>
          </p:cNvGraphicFramePr>
          <p:nvPr>
            <p:extLst>
              <p:ext uri="{D42A27DB-BD31-4B8C-83A1-F6EECF244321}">
                <p14:modId xmlns:p14="http://schemas.microsoft.com/office/powerpoint/2010/main" val="639874074"/>
              </p:ext>
            </p:extLst>
          </p:nvPr>
        </p:nvGraphicFramePr>
        <p:xfrm>
          <a:off x="762000" y="2590800"/>
          <a:ext cx="673100" cy="457200"/>
        </p:xfrm>
        <a:graphic>
          <a:graphicData uri="http://schemas.openxmlformats.org/presentationml/2006/ole">
            <mc:AlternateContent xmlns:mc="http://schemas.openxmlformats.org/markup-compatibility/2006">
              <mc:Choice xmlns:v="urn:schemas-microsoft-com:vml" Requires="v">
                <p:oleObj spid="_x0000_s111311" name="Equation" r:id="rId12" imgW="330120" imgH="228600" progId="Equation.3">
                  <p:embed/>
                </p:oleObj>
              </mc:Choice>
              <mc:Fallback>
                <p:oleObj name="Equation" r:id="rId12" imgW="330120" imgH="228600" progId="Equation.3">
                  <p:embed/>
                  <p:pic>
                    <p:nvPicPr>
                      <p:cNvPr id="9223"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2590800"/>
                        <a:ext cx="673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4" name="Object 27"/>
          <p:cNvGraphicFramePr>
            <a:graphicFrameLocks noChangeAspect="1"/>
          </p:cNvGraphicFramePr>
          <p:nvPr>
            <p:extLst>
              <p:ext uri="{D42A27DB-BD31-4B8C-83A1-F6EECF244321}">
                <p14:modId xmlns:p14="http://schemas.microsoft.com/office/powerpoint/2010/main" val="333756205"/>
              </p:ext>
            </p:extLst>
          </p:nvPr>
        </p:nvGraphicFramePr>
        <p:xfrm>
          <a:off x="3187700" y="2590800"/>
          <a:ext cx="698500" cy="457200"/>
        </p:xfrm>
        <a:graphic>
          <a:graphicData uri="http://schemas.openxmlformats.org/presentationml/2006/ole">
            <mc:AlternateContent xmlns:mc="http://schemas.openxmlformats.org/markup-compatibility/2006">
              <mc:Choice xmlns:v="urn:schemas-microsoft-com:vml" Requires="v">
                <p:oleObj spid="_x0000_s111312" name="Equation" r:id="rId14" imgW="342720" imgH="228600" progId="Equation.3">
                  <p:embed/>
                </p:oleObj>
              </mc:Choice>
              <mc:Fallback>
                <p:oleObj name="Equation" r:id="rId14" imgW="342720" imgH="228600" progId="Equation.3">
                  <p:embed/>
                  <p:pic>
                    <p:nvPicPr>
                      <p:cNvPr id="9224"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7700" y="2590800"/>
                        <a:ext cx="698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5" name="Line 28"/>
          <p:cNvSpPr>
            <a:spLocks noChangeShapeType="1"/>
          </p:cNvSpPr>
          <p:nvPr/>
        </p:nvSpPr>
        <p:spPr bwMode="auto">
          <a:xfrm flipV="1">
            <a:off x="6132513" y="1635125"/>
            <a:ext cx="0" cy="1371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225" name="Object 29"/>
          <p:cNvGraphicFramePr>
            <a:graphicFrameLocks noChangeAspect="1"/>
          </p:cNvGraphicFramePr>
          <p:nvPr>
            <p:extLst>
              <p:ext uri="{D42A27DB-BD31-4B8C-83A1-F6EECF244321}">
                <p14:modId xmlns:p14="http://schemas.microsoft.com/office/powerpoint/2010/main" val="2723566341"/>
              </p:ext>
            </p:extLst>
          </p:nvPr>
        </p:nvGraphicFramePr>
        <p:xfrm>
          <a:off x="3236913" y="6103937"/>
          <a:ext cx="277812" cy="373063"/>
        </p:xfrm>
        <a:graphic>
          <a:graphicData uri="http://schemas.openxmlformats.org/presentationml/2006/ole">
            <mc:AlternateContent xmlns:mc="http://schemas.openxmlformats.org/markup-compatibility/2006">
              <mc:Choice xmlns:v="urn:schemas-microsoft-com:vml" Requires="v">
                <p:oleObj spid="_x0000_s111313" name="Equation" r:id="rId16" imgW="152280" imgH="203040" progId="Equation.3">
                  <p:embed/>
                </p:oleObj>
              </mc:Choice>
              <mc:Fallback>
                <p:oleObj name="Equation" r:id="rId16" imgW="152280" imgH="203040" progId="Equation.3">
                  <p:embed/>
                  <p:pic>
                    <p:nvPicPr>
                      <p:cNvPr id="9225"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6913" y="6103937"/>
                        <a:ext cx="277812"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26168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6" name="Rectangle 2"/>
          <p:cNvSpPr>
            <a:spLocks noGrp="1" noChangeArrowheads="1"/>
          </p:cNvSpPr>
          <p:nvPr>
            <p:ph type="title"/>
          </p:nvPr>
        </p:nvSpPr>
        <p:spPr>
          <a:xfrm>
            <a:off x="539750" y="-138113"/>
            <a:ext cx="7793038" cy="1143001"/>
          </a:xfrm>
        </p:spPr>
        <p:txBody>
          <a:bodyPr/>
          <a:lstStyle/>
          <a:p>
            <a:pPr>
              <a:defRPr/>
            </a:pPr>
            <a:r>
              <a:rPr lang="zh-CN" altLang="en-GB" sz="4000" b="1" dirty="0">
                <a:solidFill>
                  <a:srgbClr val="552579"/>
                </a:solidFill>
                <a:latin typeface="微软雅黑" panose="020B0503020204020204" pitchFamily="34" charset="-122"/>
                <a:ea typeface="微软雅黑" panose="020B0503020204020204" pitchFamily="34" charset="-122"/>
              </a:rPr>
              <a:t>非线性的功率放大器</a:t>
            </a:r>
            <a:endParaRPr lang="zh-CN" altLang="en-US" sz="4000" b="1" dirty="0">
              <a:solidFill>
                <a:srgbClr val="552579"/>
              </a:solidFill>
              <a:latin typeface="微软雅黑" panose="020B0503020204020204" pitchFamily="34" charset="-122"/>
              <a:ea typeface="微软雅黑" panose="020B0503020204020204" pitchFamily="34" charset="-122"/>
            </a:endParaRPr>
          </a:p>
        </p:txBody>
      </p:sp>
      <p:sp>
        <p:nvSpPr>
          <p:cNvPr id="10257" name="Line 3"/>
          <p:cNvSpPr>
            <a:spLocks noChangeShapeType="1"/>
          </p:cNvSpPr>
          <p:nvPr/>
        </p:nvSpPr>
        <p:spPr bwMode="auto">
          <a:xfrm>
            <a:off x="1812925" y="2084388"/>
            <a:ext cx="0" cy="9144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8" name="Line 4"/>
          <p:cNvSpPr>
            <a:spLocks noChangeShapeType="1"/>
          </p:cNvSpPr>
          <p:nvPr/>
        </p:nvSpPr>
        <p:spPr bwMode="auto">
          <a:xfrm>
            <a:off x="1812925" y="2084388"/>
            <a:ext cx="91440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9" name="Line 5"/>
          <p:cNvSpPr>
            <a:spLocks noChangeShapeType="1"/>
          </p:cNvSpPr>
          <p:nvPr/>
        </p:nvSpPr>
        <p:spPr bwMode="auto">
          <a:xfrm flipV="1">
            <a:off x="1812925" y="2541588"/>
            <a:ext cx="91440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60" name="Line 6"/>
          <p:cNvSpPr>
            <a:spLocks noChangeShapeType="1"/>
          </p:cNvSpPr>
          <p:nvPr/>
        </p:nvSpPr>
        <p:spPr bwMode="auto">
          <a:xfrm>
            <a:off x="2727325" y="2541588"/>
            <a:ext cx="762000" cy="0"/>
          </a:xfrm>
          <a:prstGeom prst="line">
            <a:avLst/>
          </a:prstGeom>
          <a:noFill/>
          <a:ln w="31750">
            <a:solidFill>
              <a:schemeClr val="tx1"/>
            </a:solidFill>
            <a:round/>
            <a:headEnd type="none" w="sm" len="sm"/>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10261" name="Line 7"/>
          <p:cNvSpPr>
            <a:spLocks noChangeShapeType="1"/>
          </p:cNvSpPr>
          <p:nvPr/>
        </p:nvSpPr>
        <p:spPr bwMode="auto">
          <a:xfrm flipH="1">
            <a:off x="974725" y="2541588"/>
            <a:ext cx="838200" cy="0"/>
          </a:xfrm>
          <a:prstGeom prst="line">
            <a:avLst/>
          </a:prstGeom>
          <a:noFill/>
          <a:ln w="31750">
            <a:solidFill>
              <a:schemeClr val="tx1"/>
            </a:solidFill>
            <a:round/>
            <a:headEnd type="none" w="sm" len="sm"/>
            <a:tailEnd type="oval"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242" name="Object 8"/>
          <p:cNvGraphicFramePr>
            <a:graphicFrameLocks noChangeAspect="1"/>
          </p:cNvGraphicFramePr>
          <p:nvPr/>
        </p:nvGraphicFramePr>
        <p:xfrm>
          <a:off x="746125" y="2770188"/>
          <a:ext cx="533400" cy="371475"/>
        </p:xfrm>
        <a:graphic>
          <a:graphicData uri="http://schemas.openxmlformats.org/presentationml/2006/ole">
            <mc:AlternateContent xmlns:mc="http://schemas.openxmlformats.org/markup-compatibility/2006">
              <mc:Choice xmlns:v="urn:schemas-microsoft-com:vml" Requires="v">
                <p:oleObj spid="_x0000_s150752" name="Equation" r:id="rId3" imgW="291960" imgH="203040" progId="Equation.DSMT4">
                  <p:embed/>
                </p:oleObj>
              </mc:Choice>
              <mc:Fallback>
                <p:oleObj name="Equation" r:id="rId3" imgW="291960" imgH="203040" progId="Equation.DSMT4">
                  <p:embed/>
                  <p:pic>
                    <p:nvPicPr>
                      <p:cNvPr id="1024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25" y="2770188"/>
                        <a:ext cx="5334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9"/>
          <p:cNvGraphicFramePr>
            <a:graphicFrameLocks noChangeAspect="1"/>
          </p:cNvGraphicFramePr>
          <p:nvPr/>
        </p:nvGraphicFramePr>
        <p:xfrm>
          <a:off x="3021013" y="2770188"/>
          <a:ext cx="555625" cy="371475"/>
        </p:xfrm>
        <a:graphic>
          <a:graphicData uri="http://schemas.openxmlformats.org/presentationml/2006/ole">
            <mc:AlternateContent xmlns:mc="http://schemas.openxmlformats.org/markup-compatibility/2006">
              <mc:Choice xmlns:v="urn:schemas-microsoft-com:vml" Requires="v">
                <p:oleObj spid="_x0000_s150753" name="Equation" r:id="rId5" imgW="304560" imgH="203040" progId="Equation.DSMT4">
                  <p:embed/>
                </p:oleObj>
              </mc:Choice>
              <mc:Fallback>
                <p:oleObj name="Equation" r:id="rId5" imgW="304560" imgH="203040" progId="Equation.DSMT4">
                  <p:embed/>
                  <p:pic>
                    <p:nvPicPr>
                      <p:cNvPr id="1024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1013" y="2770188"/>
                        <a:ext cx="55562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2" name="Text Box 10"/>
          <p:cNvSpPr txBox="1">
            <a:spLocks noChangeArrowheads="1"/>
          </p:cNvSpPr>
          <p:nvPr/>
        </p:nvSpPr>
        <p:spPr bwMode="auto">
          <a:xfrm>
            <a:off x="6224588" y="3344068"/>
            <a:ext cx="202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a:spcBef>
                <a:spcPct val="0"/>
              </a:spcBef>
            </a:pPr>
            <a:r>
              <a:rPr kumimoji="0" lang="zh-CN" altLang="en-US" sz="1800" i="0" dirty="0">
                <a:latin typeface="Arial" panose="020B0604020202020204" pitchFamily="34" charset="0"/>
              </a:rPr>
              <a:t>非线性功率放大器</a:t>
            </a:r>
            <a:endParaRPr kumimoji="0" lang="zh-CN" altLang="en-GB" sz="1800" i="0" dirty="0">
              <a:latin typeface="Arial" panose="020B0604020202020204" pitchFamily="34" charset="0"/>
            </a:endParaRPr>
          </a:p>
        </p:txBody>
      </p:sp>
      <p:sp>
        <p:nvSpPr>
          <p:cNvPr id="10263" name="Text Box 11"/>
          <p:cNvSpPr txBox="1">
            <a:spLocks noChangeArrowheads="1"/>
          </p:cNvSpPr>
          <p:nvPr/>
        </p:nvSpPr>
        <p:spPr bwMode="auto">
          <a:xfrm>
            <a:off x="1812925" y="2312988"/>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kumimoji="0" lang="en-GB" altLang="zh-CN" sz="2400" b="0" i="0">
                <a:latin typeface="Arial" panose="020B0604020202020204" pitchFamily="34" charset="0"/>
              </a:rPr>
              <a:t>PA</a:t>
            </a:r>
          </a:p>
        </p:txBody>
      </p:sp>
      <p:sp>
        <p:nvSpPr>
          <p:cNvPr id="10264" name="Line 12"/>
          <p:cNvSpPr>
            <a:spLocks noChangeShapeType="1"/>
          </p:cNvSpPr>
          <p:nvPr/>
        </p:nvSpPr>
        <p:spPr bwMode="auto">
          <a:xfrm flipV="1">
            <a:off x="1050925" y="4422775"/>
            <a:ext cx="0" cy="121920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0265" name="Line 13"/>
          <p:cNvSpPr>
            <a:spLocks noChangeShapeType="1"/>
          </p:cNvSpPr>
          <p:nvPr/>
        </p:nvSpPr>
        <p:spPr bwMode="auto">
          <a:xfrm>
            <a:off x="1050925" y="5641975"/>
            <a:ext cx="1905000" cy="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0266" name="Line 14"/>
          <p:cNvSpPr>
            <a:spLocks noChangeShapeType="1"/>
          </p:cNvSpPr>
          <p:nvPr/>
        </p:nvSpPr>
        <p:spPr bwMode="auto">
          <a:xfrm flipV="1">
            <a:off x="1965325" y="4803775"/>
            <a:ext cx="0" cy="838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244" name="Object 15"/>
          <p:cNvGraphicFramePr>
            <a:graphicFrameLocks noChangeAspect="1"/>
          </p:cNvGraphicFramePr>
          <p:nvPr>
            <p:extLst>
              <p:ext uri="{D42A27DB-BD31-4B8C-83A1-F6EECF244321}">
                <p14:modId xmlns:p14="http://schemas.microsoft.com/office/powerpoint/2010/main" val="567866515"/>
              </p:ext>
            </p:extLst>
          </p:nvPr>
        </p:nvGraphicFramePr>
        <p:xfrm>
          <a:off x="2041525" y="4498975"/>
          <a:ext cx="304800" cy="304800"/>
        </p:xfrm>
        <a:graphic>
          <a:graphicData uri="http://schemas.openxmlformats.org/presentationml/2006/ole">
            <mc:AlternateContent xmlns:mc="http://schemas.openxmlformats.org/markup-compatibility/2006">
              <mc:Choice xmlns:v="urn:schemas-microsoft-com:vml" Requires="v">
                <p:oleObj spid="_x0000_s150754" name="Equation" r:id="rId7" imgW="177480" imgH="177480" progId="Equation.DSMT4">
                  <p:embed/>
                </p:oleObj>
              </mc:Choice>
              <mc:Fallback>
                <p:oleObj name="Equation" r:id="rId7" imgW="177480" imgH="177480" progId="Equation.DSMT4">
                  <p:embed/>
                  <p:pic>
                    <p:nvPicPr>
                      <p:cNvPr id="10244"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1525" y="4498975"/>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7" name="AutoShape 16"/>
          <p:cNvSpPr>
            <a:spLocks noChangeArrowheads="1"/>
          </p:cNvSpPr>
          <p:nvPr/>
        </p:nvSpPr>
        <p:spPr bwMode="auto">
          <a:xfrm>
            <a:off x="3413125" y="4876800"/>
            <a:ext cx="381000" cy="457200"/>
          </a:xfrm>
          <a:prstGeom prst="rightArrow">
            <a:avLst>
              <a:gd name="adj1" fmla="val 50000"/>
              <a:gd name="adj2" fmla="val 25000"/>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68" name="Line 17"/>
          <p:cNvSpPr>
            <a:spLocks noChangeShapeType="1"/>
          </p:cNvSpPr>
          <p:nvPr/>
        </p:nvSpPr>
        <p:spPr bwMode="auto">
          <a:xfrm flipV="1">
            <a:off x="4902200" y="4583113"/>
            <a:ext cx="0" cy="121920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0269" name="Line 18"/>
          <p:cNvSpPr>
            <a:spLocks noChangeShapeType="1"/>
          </p:cNvSpPr>
          <p:nvPr/>
        </p:nvSpPr>
        <p:spPr bwMode="auto">
          <a:xfrm>
            <a:off x="4902200" y="5802313"/>
            <a:ext cx="3124200" cy="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0270" name="Line 19"/>
          <p:cNvSpPr>
            <a:spLocks noChangeShapeType="1"/>
          </p:cNvSpPr>
          <p:nvPr/>
        </p:nvSpPr>
        <p:spPr bwMode="auto">
          <a:xfrm flipV="1">
            <a:off x="5511800" y="4622800"/>
            <a:ext cx="0" cy="117951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71" name="Line 20"/>
          <p:cNvSpPr>
            <a:spLocks noChangeShapeType="1"/>
          </p:cNvSpPr>
          <p:nvPr/>
        </p:nvSpPr>
        <p:spPr bwMode="auto">
          <a:xfrm flipV="1">
            <a:off x="5511800" y="5003800"/>
            <a:ext cx="0" cy="798513"/>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0272" name="Group 21"/>
          <p:cNvGrpSpPr>
            <a:grpSpLocks/>
          </p:cNvGrpSpPr>
          <p:nvPr/>
        </p:nvGrpSpPr>
        <p:grpSpPr bwMode="auto">
          <a:xfrm>
            <a:off x="5130800" y="4241800"/>
            <a:ext cx="228600" cy="990600"/>
            <a:chOff x="3744" y="2256"/>
            <a:chExt cx="144" cy="624"/>
          </a:xfrm>
        </p:grpSpPr>
        <p:sp>
          <p:nvSpPr>
            <p:cNvPr id="10284" name="Line 22"/>
            <p:cNvSpPr>
              <a:spLocks noChangeShapeType="1"/>
            </p:cNvSpPr>
            <p:nvPr/>
          </p:nvSpPr>
          <p:spPr bwMode="auto">
            <a:xfrm>
              <a:off x="3744" y="2496"/>
              <a:ext cx="1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85" name="Line 23"/>
            <p:cNvSpPr>
              <a:spLocks noChangeShapeType="1"/>
            </p:cNvSpPr>
            <p:nvPr/>
          </p:nvSpPr>
          <p:spPr bwMode="auto">
            <a:xfrm>
              <a:off x="3744" y="2736"/>
              <a:ext cx="1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86" name="Line 24"/>
            <p:cNvSpPr>
              <a:spLocks noChangeShapeType="1"/>
            </p:cNvSpPr>
            <p:nvPr/>
          </p:nvSpPr>
          <p:spPr bwMode="auto">
            <a:xfrm flipV="1">
              <a:off x="3840" y="2736"/>
              <a:ext cx="0" cy="144"/>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287" name="Line 25"/>
            <p:cNvSpPr>
              <a:spLocks noChangeShapeType="1"/>
            </p:cNvSpPr>
            <p:nvPr/>
          </p:nvSpPr>
          <p:spPr bwMode="auto">
            <a:xfrm>
              <a:off x="3840" y="2352"/>
              <a:ext cx="0" cy="144"/>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288" name="Line 26"/>
            <p:cNvSpPr>
              <a:spLocks noChangeShapeType="1"/>
            </p:cNvSpPr>
            <p:nvPr/>
          </p:nvSpPr>
          <p:spPr bwMode="auto">
            <a:xfrm flipV="1">
              <a:off x="3840" y="2256"/>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10273" name="Text Box 27"/>
          <p:cNvSpPr txBox="1">
            <a:spLocks noChangeArrowheads="1"/>
          </p:cNvSpPr>
          <p:nvPr/>
        </p:nvSpPr>
        <p:spPr bwMode="auto">
          <a:xfrm>
            <a:off x="5359400" y="4122738"/>
            <a:ext cx="793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a:spcBef>
                <a:spcPct val="0"/>
              </a:spcBef>
            </a:pPr>
            <a:r>
              <a:rPr kumimoji="0" lang="zh-CN" altLang="en-US" sz="1200" i="0">
                <a:latin typeface="Arial" panose="020B0604020202020204" pitchFamily="34" charset="0"/>
              </a:rPr>
              <a:t>增益压缩</a:t>
            </a:r>
            <a:endParaRPr kumimoji="0" lang="en-GB" altLang="zh-CN" sz="1200" i="0">
              <a:latin typeface="Arial" panose="020B0604020202020204" pitchFamily="34" charset="0"/>
            </a:endParaRPr>
          </a:p>
        </p:txBody>
      </p:sp>
      <p:sp>
        <p:nvSpPr>
          <p:cNvPr id="10274" name="Line 28"/>
          <p:cNvSpPr>
            <a:spLocks noChangeShapeType="1"/>
          </p:cNvSpPr>
          <p:nvPr/>
        </p:nvSpPr>
        <p:spPr bwMode="auto">
          <a:xfrm flipV="1">
            <a:off x="4902200" y="5421313"/>
            <a:ext cx="0" cy="381000"/>
          </a:xfrm>
          <a:prstGeom prst="line">
            <a:avLst/>
          </a:prstGeom>
          <a:noFill/>
          <a:ln w="381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75" name="Line 29"/>
          <p:cNvSpPr>
            <a:spLocks noChangeShapeType="1"/>
          </p:cNvSpPr>
          <p:nvPr/>
        </p:nvSpPr>
        <p:spPr bwMode="auto">
          <a:xfrm flipV="1">
            <a:off x="6121400" y="5268913"/>
            <a:ext cx="0" cy="533400"/>
          </a:xfrm>
          <a:prstGeom prst="line">
            <a:avLst/>
          </a:prstGeom>
          <a:noFill/>
          <a:ln w="381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76" name="Line 30"/>
          <p:cNvSpPr>
            <a:spLocks noChangeShapeType="1"/>
          </p:cNvSpPr>
          <p:nvPr/>
        </p:nvSpPr>
        <p:spPr bwMode="auto">
          <a:xfrm flipV="1">
            <a:off x="6731000" y="5497513"/>
            <a:ext cx="0" cy="304800"/>
          </a:xfrm>
          <a:prstGeom prst="line">
            <a:avLst/>
          </a:prstGeom>
          <a:noFill/>
          <a:ln w="381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77" name="Line 31"/>
          <p:cNvSpPr>
            <a:spLocks noChangeShapeType="1"/>
          </p:cNvSpPr>
          <p:nvPr/>
        </p:nvSpPr>
        <p:spPr bwMode="auto">
          <a:xfrm flipV="1">
            <a:off x="7340600" y="5345113"/>
            <a:ext cx="0" cy="457200"/>
          </a:xfrm>
          <a:prstGeom prst="line">
            <a:avLst/>
          </a:prstGeom>
          <a:noFill/>
          <a:ln w="381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0278" name="Group 32"/>
          <p:cNvGrpSpPr>
            <a:grpSpLocks/>
          </p:cNvGrpSpPr>
          <p:nvPr/>
        </p:nvGrpSpPr>
        <p:grpSpPr bwMode="auto">
          <a:xfrm>
            <a:off x="5622926" y="1474788"/>
            <a:ext cx="2708276" cy="2012949"/>
            <a:chOff x="3744" y="288"/>
            <a:chExt cx="1706" cy="1268"/>
          </a:xfrm>
        </p:grpSpPr>
        <p:sp>
          <p:nvSpPr>
            <p:cNvPr id="10279" name="Line 33"/>
            <p:cNvSpPr>
              <a:spLocks noChangeShapeType="1"/>
            </p:cNvSpPr>
            <p:nvPr/>
          </p:nvSpPr>
          <p:spPr bwMode="auto">
            <a:xfrm>
              <a:off x="4189" y="1248"/>
              <a:ext cx="1091"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80" name="Line 34"/>
            <p:cNvSpPr>
              <a:spLocks noChangeShapeType="1"/>
            </p:cNvSpPr>
            <p:nvPr/>
          </p:nvSpPr>
          <p:spPr bwMode="auto">
            <a:xfrm flipH="1" flipV="1">
              <a:off x="4176" y="336"/>
              <a:ext cx="13" cy="912"/>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81" name="Freeform 35"/>
            <p:cNvSpPr>
              <a:spLocks/>
            </p:cNvSpPr>
            <p:nvPr/>
          </p:nvSpPr>
          <p:spPr bwMode="auto">
            <a:xfrm>
              <a:off x="4189" y="480"/>
              <a:ext cx="851" cy="768"/>
            </a:xfrm>
            <a:custGeom>
              <a:avLst/>
              <a:gdLst>
                <a:gd name="T0" fmla="*/ 0 w 960"/>
                <a:gd name="T1" fmla="*/ 723 h 816"/>
                <a:gd name="T2" fmla="*/ 378 w 960"/>
                <a:gd name="T3" fmla="*/ 170 h 816"/>
                <a:gd name="T4" fmla="*/ 754 w 960"/>
                <a:gd name="T5" fmla="*/ 0 h 816"/>
                <a:gd name="T6" fmla="*/ 0 60000 65536"/>
                <a:gd name="T7" fmla="*/ 0 60000 65536"/>
                <a:gd name="T8" fmla="*/ 0 60000 65536"/>
                <a:gd name="T9" fmla="*/ 0 w 960"/>
                <a:gd name="T10" fmla="*/ 0 h 816"/>
                <a:gd name="T11" fmla="*/ 960 w 960"/>
                <a:gd name="T12" fmla="*/ 816 h 816"/>
              </a:gdLst>
              <a:ahLst/>
              <a:cxnLst>
                <a:cxn ang="T6">
                  <a:pos x="T0" y="T1"/>
                </a:cxn>
                <a:cxn ang="T7">
                  <a:pos x="T2" y="T3"/>
                </a:cxn>
                <a:cxn ang="T8">
                  <a:pos x="T4" y="T5"/>
                </a:cxn>
              </a:cxnLst>
              <a:rect l="T9" t="T10" r="T11" b="T12"/>
              <a:pathLst>
                <a:path w="960" h="816">
                  <a:moveTo>
                    <a:pt x="0" y="816"/>
                  </a:moveTo>
                  <a:cubicBezTo>
                    <a:pt x="160" y="572"/>
                    <a:pt x="320" y="328"/>
                    <a:pt x="480" y="192"/>
                  </a:cubicBezTo>
                  <a:cubicBezTo>
                    <a:pt x="640" y="56"/>
                    <a:pt x="800" y="28"/>
                    <a:pt x="960" y="0"/>
                  </a:cubicBezTo>
                </a:path>
              </a:pathLst>
            </a:cu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282" name="Text Box 36"/>
            <p:cNvSpPr txBox="1">
              <a:spLocks noChangeArrowheads="1"/>
            </p:cNvSpPr>
            <p:nvPr/>
          </p:nvSpPr>
          <p:spPr bwMode="auto">
            <a:xfrm>
              <a:off x="5055" y="1325"/>
              <a:ext cx="395" cy="231"/>
            </a:xfrm>
            <a:prstGeom prst="rect">
              <a:avLst/>
            </a:prstGeom>
            <a:solidFill>
              <a:schemeClr val="bg1"/>
            </a:solidFill>
            <a:ln w="9525">
              <a:solidFill>
                <a:schemeClr val="bg1"/>
              </a:solidFill>
              <a:miter lim="800000"/>
              <a:headEnd/>
              <a:tailEnd/>
            </a:ln>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kumimoji="0" lang="en-US" altLang="zh-CN" sz="1800" i="0" dirty="0">
                  <a:solidFill>
                    <a:srgbClr val="0000FF"/>
                  </a:solidFill>
                  <a:latin typeface="Arial" panose="020B0604020202020204" pitchFamily="34" charset="0"/>
                </a:rPr>
                <a:t>P</a:t>
              </a:r>
              <a:r>
                <a:rPr kumimoji="0" lang="en-US" altLang="zh-CN" sz="1600" i="0" dirty="0">
                  <a:solidFill>
                    <a:srgbClr val="0000FF"/>
                  </a:solidFill>
                  <a:latin typeface="Arial" panose="020B0604020202020204" pitchFamily="34" charset="0"/>
                </a:rPr>
                <a:t>in</a:t>
              </a:r>
            </a:p>
          </p:txBody>
        </p:sp>
        <p:sp>
          <p:nvSpPr>
            <p:cNvPr id="10283" name="Text Box 37"/>
            <p:cNvSpPr txBox="1">
              <a:spLocks noChangeArrowheads="1"/>
            </p:cNvSpPr>
            <p:nvPr/>
          </p:nvSpPr>
          <p:spPr bwMode="auto">
            <a:xfrm>
              <a:off x="3744" y="288"/>
              <a:ext cx="4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kumimoji="0" lang="en-US" altLang="zh-CN" sz="1800" i="0" dirty="0">
                  <a:solidFill>
                    <a:srgbClr val="0000FF"/>
                  </a:solidFill>
                  <a:latin typeface="Arial" panose="020B0604020202020204" pitchFamily="34" charset="0"/>
                </a:rPr>
                <a:t>P</a:t>
              </a:r>
              <a:r>
                <a:rPr kumimoji="0" lang="en-US" altLang="zh-CN" sz="1600" i="0" dirty="0">
                  <a:solidFill>
                    <a:srgbClr val="0000FF"/>
                  </a:solidFill>
                  <a:latin typeface="Arial" panose="020B0604020202020204" pitchFamily="34" charset="0"/>
                </a:rPr>
                <a:t>out</a:t>
              </a:r>
            </a:p>
          </p:txBody>
        </p:sp>
      </p:grpSp>
      <p:graphicFrame>
        <p:nvGraphicFramePr>
          <p:cNvPr id="10245" name="Object 38"/>
          <p:cNvGraphicFramePr>
            <a:graphicFrameLocks noChangeAspect="1"/>
          </p:cNvGraphicFramePr>
          <p:nvPr/>
        </p:nvGraphicFramePr>
        <p:xfrm>
          <a:off x="746125" y="2770188"/>
          <a:ext cx="673100" cy="457200"/>
        </p:xfrm>
        <a:graphic>
          <a:graphicData uri="http://schemas.openxmlformats.org/presentationml/2006/ole">
            <mc:AlternateContent xmlns:mc="http://schemas.openxmlformats.org/markup-compatibility/2006">
              <mc:Choice xmlns:v="urn:schemas-microsoft-com:vml" Requires="v">
                <p:oleObj spid="_x0000_s150755" name="Equation" r:id="rId9" imgW="330120" imgH="228600" progId="Equation.3">
                  <p:embed/>
                </p:oleObj>
              </mc:Choice>
              <mc:Fallback>
                <p:oleObj name="Equation" r:id="rId9" imgW="330120" imgH="228600" progId="Equation.3">
                  <p:embed/>
                  <p:pic>
                    <p:nvPicPr>
                      <p:cNvPr id="10245"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125" y="2770188"/>
                        <a:ext cx="673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6" name="Object 39"/>
          <p:cNvGraphicFramePr>
            <a:graphicFrameLocks noChangeAspect="1"/>
          </p:cNvGraphicFramePr>
          <p:nvPr>
            <p:extLst>
              <p:ext uri="{D42A27DB-BD31-4B8C-83A1-F6EECF244321}">
                <p14:modId xmlns:p14="http://schemas.microsoft.com/office/powerpoint/2010/main" val="2868317433"/>
              </p:ext>
            </p:extLst>
          </p:nvPr>
        </p:nvGraphicFramePr>
        <p:xfrm>
          <a:off x="1812925" y="5715000"/>
          <a:ext cx="325438" cy="419100"/>
        </p:xfrm>
        <a:graphic>
          <a:graphicData uri="http://schemas.openxmlformats.org/presentationml/2006/ole">
            <mc:AlternateContent xmlns:mc="http://schemas.openxmlformats.org/markup-compatibility/2006">
              <mc:Choice xmlns:v="urn:schemas-microsoft-com:vml" Requires="v">
                <p:oleObj spid="_x0000_s150756" name="Equation" r:id="rId11" imgW="177480" imgH="228600" progId="Equation.3">
                  <p:embed/>
                </p:oleObj>
              </mc:Choice>
              <mc:Fallback>
                <p:oleObj name="Equation" r:id="rId11" imgW="177480" imgH="228600" progId="Equation.3">
                  <p:embed/>
                  <p:pic>
                    <p:nvPicPr>
                      <p:cNvPr id="10246"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2925" y="5715000"/>
                        <a:ext cx="3254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7" name="Object 40"/>
          <p:cNvGraphicFramePr>
            <a:graphicFrameLocks noChangeAspect="1"/>
          </p:cNvGraphicFramePr>
          <p:nvPr>
            <p:extLst>
              <p:ext uri="{D42A27DB-BD31-4B8C-83A1-F6EECF244321}">
                <p14:modId xmlns:p14="http://schemas.microsoft.com/office/powerpoint/2010/main" val="3577149502"/>
              </p:ext>
            </p:extLst>
          </p:nvPr>
        </p:nvGraphicFramePr>
        <p:xfrm>
          <a:off x="2825750" y="5813425"/>
          <a:ext cx="279400" cy="373062"/>
        </p:xfrm>
        <a:graphic>
          <a:graphicData uri="http://schemas.openxmlformats.org/presentationml/2006/ole">
            <mc:AlternateContent xmlns:mc="http://schemas.openxmlformats.org/markup-compatibility/2006">
              <mc:Choice xmlns:v="urn:schemas-microsoft-com:vml" Requires="v">
                <p:oleObj spid="_x0000_s150757" name="Equation" r:id="rId13" imgW="152280" imgH="203040" progId="Equation.3">
                  <p:embed/>
                </p:oleObj>
              </mc:Choice>
              <mc:Fallback>
                <p:oleObj name="Equation" r:id="rId13" imgW="152280" imgH="203040" progId="Equation.3">
                  <p:embed/>
                  <p:pic>
                    <p:nvPicPr>
                      <p:cNvPr id="10247"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5750" y="5813425"/>
                        <a:ext cx="27940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8" name="Object 41"/>
          <p:cNvGraphicFramePr>
            <a:graphicFrameLocks noChangeAspect="1"/>
          </p:cNvGraphicFramePr>
          <p:nvPr>
            <p:extLst>
              <p:ext uri="{D42A27DB-BD31-4B8C-83A1-F6EECF244321}">
                <p14:modId xmlns:p14="http://schemas.microsoft.com/office/powerpoint/2010/main" val="1283042870"/>
              </p:ext>
            </p:extLst>
          </p:nvPr>
        </p:nvGraphicFramePr>
        <p:xfrm>
          <a:off x="1889125" y="4419600"/>
          <a:ext cx="301625" cy="303212"/>
        </p:xfrm>
        <a:graphic>
          <a:graphicData uri="http://schemas.openxmlformats.org/presentationml/2006/ole">
            <mc:AlternateContent xmlns:mc="http://schemas.openxmlformats.org/markup-compatibility/2006">
              <mc:Choice xmlns:v="urn:schemas-microsoft-com:vml" Requires="v">
                <p:oleObj spid="_x0000_s150758" name="Equation" r:id="rId15" imgW="164880" imgH="164880" progId="Equation.3">
                  <p:embed/>
                </p:oleObj>
              </mc:Choice>
              <mc:Fallback>
                <p:oleObj name="Equation" r:id="rId15" imgW="164880" imgH="164880" progId="Equation.3">
                  <p:embed/>
                  <p:pic>
                    <p:nvPicPr>
                      <p:cNvPr id="10248"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125" y="4419600"/>
                        <a:ext cx="301625"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9" name="Object 42"/>
          <p:cNvGraphicFramePr>
            <a:graphicFrameLocks noChangeAspect="1"/>
          </p:cNvGraphicFramePr>
          <p:nvPr>
            <p:extLst>
              <p:ext uri="{D42A27DB-BD31-4B8C-83A1-F6EECF244321}">
                <p14:modId xmlns:p14="http://schemas.microsoft.com/office/powerpoint/2010/main" val="136482713"/>
              </p:ext>
            </p:extLst>
          </p:nvPr>
        </p:nvGraphicFramePr>
        <p:xfrm>
          <a:off x="5359400" y="5951538"/>
          <a:ext cx="325438" cy="419100"/>
        </p:xfrm>
        <a:graphic>
          <a:graphicData uri="http://schemas.openxmlformats.org/presentationml/2006/ole">
            <mc:AlternateContent xmlns:mc="http://schemas.openxmlformats.org/markup-compatibility/2006">
              <mc:Choice xmlns:v="urn:schemas-microsoft-com:vml" Requires="v">
                <p:oleObj spid="_x0000_s150759" name="Equation" r:id="rId17" imgW="177480" imgH="228600" progId="Equation.3">
                  <p:embed/>
                </p:oleObj>
              </mc:Choice>
              <mc:Fallback>
                <p:oleObj name="Equation" r:id="rId17" imgW="177480" imgH="228600" progId="Equation.3">
                  <p:embed/>
                  <p:pic>
                    <p:nvPicPr>
                      <p:cNvPr id="10249" name="Object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9400" y="5951538"/>
                        <a:ext cx="3254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43"/>
          <p:cNvGraphicFramePr>
            <a:graphicFrameLocks noChangeAspect="1"/>
          </p:cNvGraphicFramePr>
          <p:nvPr>
            <p:extLst>
              <p:ext uri="{D42A27DB-BD31-4B8C-83A1-F6EECF244321}">
                <p14:modId xmlns:p14="http://schemas.microsoft.com/office/powerpoint/2010/main" val="3279432198"/>
              </p:ext>
            </p:extLst>
          </p:nvPr>
        </p:nvGraphicFramePr>
        <p:xfrm>
          <a:off x="5892800" y="5951538"/>
          <a:ext cx="465138" cy="419100"/>
        </p:xfrm>
        <a:graphic>
          <a:graphicData uri="http://schemas.openxmlformats.org/presentationml/2006/ole">
            <mc:AlternateContent xmlns:mc="http://schemas.openxmlformats.org/markup-compatibility/2006">
              <mc:Choice xmlns:v="urn:schemas-microsoft-com:vml" Requires="v">
                <p:oleObj spid="_x0000_s150760" name="Equation" r:id="rId18" imgW="253800" imgH="228600" progId="Equation.3">
                  <p:embed/>
                </p:oleObj>
              </mc:Choice>
              <mc:Fallback>
                <p:oleObj name="Equation" r:id="rId18" imgW="253800" imgH="228600" progId="Equation.3">
                  <p:embed/>
                  <p:pic>
                    <p:nvPicPr>
                      <p:cNvPr id="10250" name="Object 4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92800" y="5951538"/>
                        <a:ext cx="4651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1" name="Object 44"/>
          <p:cNvGraphicFramePr>
            <a:graphicFrameLocks noChangeAspect="1"/>
          </p:cNvGraphicFramePr>
          <p:nvPr>
            <p:extLst>
              <p:ext uri="{D42A27DB-BD31-4B8C-83A1-F6EECF244321}">
                <p14:modId xmlns:p14="http://schemas.microsoft.com/office/powerpoint/2010/main" val="930454877"/>
              </p:ext>
            </p:extLst>
          </p:nvPr>
        </p:nvGraphicFramePr>
        <p:xfrm>
          <a:off x="6508750" y="5951538"/>
          <a:ext cx="465138" cy="419100"/>
        </p:xfrm>
        <a:graphic>
          <a:graphicData uri="http://schemas.openxmlformats.org/presentationml/2006/ole">
            <mc:AlternateContent xmlns:mc="http://schemas.openxmlformats.org/markup-compatibility/2006">
              <mc:Choice xmlns:v="urn:schemas-microsoft-com:vml" Requires="v">
                <p:oleObj spid="_x0000_s150761" name="Equation" r:id="rId20" imgW="253800" imgH="228600" progId="Equation.3">
                  <p:embed/>
                </p:oleObj>
              </mc:Choice>
              <mc:Fallback>
                <p:oleObj name="Equation" r:id="rId20" imgW="253800" imgH="228600" progId="Equation.3">
                  <p:embed/>
                  <p:pic>
                    <p:nvPicPr>
                      <p:cNvPr id="10251" name="Object 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08750" y="5951538"/>
                        <a:ext cx="4651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2" name="Object 45"/>
          <p:cNvGraphicFramePr>
            <a:graphicFrameLocks noChangeAspect="1"/>
          </p:cNvGraphicFramePr>
          <p:nvPr>
            <p:extLst>
              <p:ext uri="{D42A27DB-BD31-4B8C-83A1-F6EECF244321}">
                <p14:modId xmlns:p14="http://schemas.microsoft.com/office/powerpoint/2010/main" val="2559729038"/>
              </p:ext>
            </p:extLst>
          </p:nvPr>
        </p:nvGraphicFramePr>
        <p:xfrm>
          <a:off x="7196138" y="5951538"/>
          <a:ext cx="463550" cy="419100"/>
        </p:xfrm>
        <a:graphic>
          <a:graphicData uri="http://schemas.openxmlformats.org/presentationml/2006/ole">
            <mc:AlternateContent xmlns:mc="http://schemas.openxmlformats.org/markup-compatibility/2006">
              <mc:Choice xmlns:v="urn:schemas-microsoft-com:vml" Requires="v">
                <p:oleObj spid="_x0000_s150762" name="Equation" r:id="rId22" imgW="253800" imgH="228600" progId="Equation.3">
                  <p:embed/>
                </p:oleObj>
              </mc:Choice>
              <mc:Fallback>
                <p:oleObj name="Equation" r:id="rId22" imgW="253800" imgH="228600" progId="Equation.3">
                  <p:embed/>
                  <p:pic>
                    <p:nvPicPr>
                      <p:cNvPr id="10252" name="Object 4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96138" y="5951538"/>
                        <a:ext cx="46355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3" name="Object 46"/>
          <p:cNvGraphicFramePr>
            <a:graphicFrameLocks noChangeAspect="1"/>
          </p:cNvGraphicFramePr>
          <p:nvPr>
            <p:extLst>
              <p:ext uri="{D42A27DB-BD31-4B8C-83A1-F6EECF244321}">
                <p14:modId xmlns:p14="http://schemas.microsoft.com/office/powerpoint/2010/main" val="1230514234"/>
              </p:ext>
            </p:extLst>
          </p:nvPr>
        </p:nvGraphicFramePr>
        <p:xfrm>
          <a:off x="4826000" y="6027738"/>
          <a:ext cx="231775" cy="327025"/>
        </p:xfrm>
        <a:graphic>
          <a:graphicData uri="http://schemas.openxmlformats.org/presentationml/2006/ole">
            <mc:AlternateContent xmlns:mc="http://schemas.openxmlformats.org/markup-compatibility/2006">
              <mc:Choice xmlns:v="urn:schemas-microsoft-com:vml" Requires="v">
                <p:oleObj spid="_x0000_s150763" name="Equation" r:id="rId24" imgW="126720" imgH="177480" progId="Equation.3">
                  <p:embed/>
                </p:oleObj>
              </mc:Choice>
              <mc:Fallback>
                <p:oleObj name="Equation" r:id="rId24" imgW="126720" imgH="177480" progId="Equation.3">
                  <p:embed/>
                  <p:pic>
                    <p:nvPicPr>
                      <p:cNvPr id="10253" name="Object 4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26000" y="6027738"/>
                        <a:ext cx="2317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47"/>
          <p:cNvGraphicFramePr>
            <a:graphicFrameLocks noChangeAspect="1"/>
          </p:cNvGraphicFramePr>
          <p:nvPr>
            <p:extLst>
              <p:ext uri="{D42A27DB-BD31-4B8C-83A1-F6EECF244321}">
                <p14:modId xmlns:p14="http://schemas.microsoft.com/office/powerpoint/2010/main" val="2049433906"/>
              </p:ext>
            </p:extLst>
          </p:nvPr>
        </p:nvGraphicFramePr>
        <p:xfrm>
          <a:off x="7874000" y="6027738"/>
          <a:ext cx="279400" cy="373062"/>
        </p:xfrm>
        <a:graphic>
          <a:graphicData uri="http://schemas.openxmlformats.org/presentationml/2006/ole">
            <mc:AlternateContent xmlns:mc="http://schemas.openxmlformats.org/markup-compatibility/2006">
              <mc:Choice xmlns:v="urn:schemas-microsoft-com:vml" Requires="v">
                <p:oleObj spid="_x0000_s150764" name="Equation" r:id="rId26" imgW="152280" imgH="203040" progId="Equation.3">
                  <p:embed/>
                </p:oleObj>
              </mc:Choice>
              <mc:Fallback>
                <p:oleObj name="Equation" r:id="rId26" imgW="152280" imgH="203040" progId="Equation.3">
                  <p:embed/>
                  <p:pic>
                    <p:nvPicPr>
                      <p:cNvPr id="10254" name="Object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74000" y="6027738"/>
                        <a:ext cx="27940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5" name="Object 48"/>
          <p:cNvGraphicFramePr>
            <a:graphicFrameLocks noChangeAspect="1"/>
          </p:cNvGraphicFramePr>
          <p:nvPr/>
        </p:nvGraphicFramePr>
        <p:xfrm>
          <a:off x="3108325" y="2770188"/>
          <a:ext cx="698500" cy="457200"/>
        </p:xfrm>
        <a:graphic>
          <a:graphicData uri="http://schemas.openxmlformats.org/presentationml/2006/ole">
            <mc:AlternateContent xmlns:mc="http://schemas.openxmlformats.org/markup-compatibility/2006">
              <mc:Choice xmlns:v="urn:schemas-microsoft-com:vml" Requires="v">
                <p:oleObj spid="_x0000_s150765" name="Equation" r:id="rId27" imgW="342720" imgH="228600" progId="Equation.3">
                  <p:embed/>
                </p:oleObj>
              </mc:Choice>
              <mc:Fallback>
                <p:oleObj name="Equation" r:id="rId27" imgW="342720" imgH="228600" progId="Equation.3">
                  <p:embed/>
                  <p:pic>
                    <p:nvPicPr>
                      <p:cNvPr id="10255" name="Object 4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08325" y="2770188"/>
                        <a:ext cx="698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72844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55650" y="620713"/>
            <a:ext cx="7793038" cy="838200"/>
          </a:xfrm>
        </p:spPr>
        <p:txBody>
          <a:bodyPr/>
          <a:lstStyle/>
          <a:p>
            <a:pPr eaLnBrk="1" hangingPunct="1"/>
            <a:r>
              <a:rPr lang="zh-CN" altLang="en-US" sz="4000" b="1" smtClean="0">
                <a:ea typeface="黑体" panose="02010609060101010101" pitchFamily="49" charset="-122"/>
              </a:rPr>
              <a:t>放大器非线性对信号质量的影响</a:t>
            </a:r>
          </a:p>
        </p:txBody>
      </p:sp>
      <p:pic>
        <p:nvPicPr>
          <p:cNvPr id="1043462" name="Picture 6"/>
          <p:cNvPicPr>
            <a:picLocks noChangeAspect="1" noChangeArrowheads="1"/>
          </p:cNvPicPr>
          <p:nvPr/>
        </p:nvPicPr>
        <p:blipFill>
          <a:blip r:embed="rId3">
            <a:extLst>
              <a:ext uri="{28A0092B-C50C-407E-A947-70E740481C1C}">
                <a14:useLocalDpi xmlns:a14="http://schemas.microsoft.com/office/drawing/2010/main" val="0"/>
              </a:ext>
            </a:extLst>
          </a:blip>
          <a:srcRect l="57375" t="46800" r="19125" b="17999"/>
          <a:stretch>
            <a:fillRect/>
          </a:stretch>
        </p:blipFill>
        <p:spPr bwMode="auto">
          <a:xfrm>
            <a:off x="179388" y="1700213"/>
            <a:ext cx="4006850"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43463" name="Text Box 7"/>
          <p:cNvSpPr txBox="1">
            <a:spLocks noChangeArrowheads="1"/>
          </p:cNvSpPr>
          <p:nvPr/>
        </p:nvSpPr>
        <p:spPr bwMode="auto">
          <a:xfrm>
            <a:off x="0" y="5589588"/>
            <a:ext cx="4608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600" b="1">
                <a:latin typeface="Times New Roman" panose="02020603050405020304" pitchFamily="18" charset="0"/>
              </a:rPr>
              <a:t>失真前后</a:t>
            </a:r>
            <a:r>
              <a:rPr lang="en-US" altLang="zh-CN" sz="1600" b="1">
                <a:latin typeface="Times New Roman" panose="02020603050405020304" pitchFamily="18" charset="0"/>
              </a:rPr>
              <a:t>16-QAM</a:t>
            </a:r>
            <a:r>
              <a:rPr lang="zh-CN" altLang="en-US" sz="1600" b="1">
                <a:latin typeface="Times New Roman" panose="02020603050405020304" pitchFamily="18" charset="0"/>
              </a:rPr>
              <a:t>信号功率谱图</a:t>
            </a:r>
          </a:p>
        </p:txBody>
      </p:sp>
      <p:sp>
        <p:nvSpPr>
          <p:cNvPr id="1043464" name="Text Box 8"/>
          <p:cNvSpPr txBox="1">
            <a:spLocks noChangeArrowheads="1"/>
          </p:cNvSpPr>
          <p:nvPr/>
        </p:nvSpPr>
        <p:spPr bwMode="auto">
          <a:xfrm>
            <a:off x="4500563" y="3068638"/>
            <a:ext cx="464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lang="zh-CN" altLang="en-US"/>
          </a:p>
        </p:txBody>
      </p:sp>
      <p:sp>
        <p:nvSpPr>
          <p:cNvPr id="1043465" name="Text Box 9"/>
          <p:cNvSpPr txBox="1">
            <a:spLocks noChangeArrowheads="1"/>
          </p:cNvSpPr>
          <p:nvPr/>
        </p:nvSpPr>
        <p:spPr bwMode="auto">
          <a:xfrm>
            <a:off x="4643438" y="1643063"/>
            <a:ext cx="4176712"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lnSpc>
                <a:spcPct val="130000"/>
              </a:lnSpc>
              <a:spcBef>
                <a:spcPct val="50000"/>
              </a:spcBef>
            </a:pPr>
            <a:r>
              <a:rPr lang="zh-CN" altLang="en-US" sz="2000" b="1">
                <a:latin typeface="Times New Roman" panose="02020603050405020304" pitchFamily="18" charset="0"/>
              </a:rPr>
              <a:t>       在频域方面，放大器的非线性失真会使原本严格限制在某一带宽内的信号发生频谱扩展，如图所示。信号的频谱在经过非线性放大器后，被扩展到更宽的频带内，在原来没有信号的频带内产生了新的信号，这种现象称之为频谱再生。频谱再生会引起邻近信道干扰，影响相邻甚至更远信道内信号的正常接收。</a:t>
            </a:r>
          </a:p>
        </p:txBody>
      </p:sp>
      <p:sp>
        <p:nvSpPr>
          <p:cNvPr id="44039" name="Rectangle 10"/>
          <p:cNvSpPr>
            <a:spLocks noChangeArrowheads="1"/>
          </p:cNvSpPr>
          <p:nvPr/>
        </p:nvSpPr>
        <p:spPr bwMode="auto">
          <a:xfrm>
            <a:off x="971550" y="5734050"/>
            <a:ext cx="23034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3200" b="1">
                <a:solidFill>
                  <a:srgbClr val="CC00FF"/>
                </a:solidFill>
                <a:ea typeface="黑体" panose="02010609060101010101" pitchFamily="49" charset="-122"/>
              </a:rPr>
              <a:t>频域方面</a:t>
            </a:r>
          </a:p>
        </p:txBody>
      </p:sp>
    </p:spTree>
    <p:extLst>
      <p:ext uri="{BB962C8B-B14F-4D97-AF65-F5344CB8AC3E}">
        <p14:creationId xmlns:p14="http://schemas.microsoft.com/office/powerpoint/2010/main" val="298268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6"/>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EDA905-6476-4CA5-BA92-A47710A4A257}" type="slidenum">
              <a:rPr lang="zh-CN" altLang="en-US" sz="1400"/>
              <a:pPr>
                <a:spcBef>
                  <a:spcPct val="0"/>
                </a:spcBef>
                <a:buFontTx/>
                <a:buNone/>
              </a:pPr>
              <a:t>2</a:t>
            </a:fld>
            <a:endParaRPr lang="en-US" altLang="zh-CN" sz="1400"/>
          </a:p>
        </p:txBody>
      </p:sp>
      <p:sp>
        <p:nvSpPr>
          <p:cNvPr id="5" name="Rectangle 4"/>
          <p:cNvSpPr txBox="1">
            <a:spLocks noChangeArrowheads="1"/>
          </p:cNvSpPr>
          <p:nvPr/>
        </p:nvSpPr>
        <p:spPr>
          <a:xfrm>
            <a:off x="657225" y="406400"/>
            <a:ext cx="7543800" cy="1295400"/>
          </a:xfrm>
          <a:prstGeom prst="rect">
            <a:avLst/>
          </a:prstGeom>
        </p:spPr>
        <p:txBody>
          <a:bodyPr/>
          <a:lstStyle/>
          <a:p>
            <a:pPr algn="ctr" eaLnBrk="1" hangingPunct="1">
              <a:defRPr/>
            </a:pPr>
            <a:r>
              <a:rPr lang="zh-CN" altLang="en-US" sz="4000" b="1" kern="0" dirty="0">
                <a:solidFill>
                  <a:srgbClr val="552579"/>
                </a:solidFill>
                <a:latin typeface="微软雅黑" panose="020B0503020204020204" pitchFamily="34" charset="-122"/>
                <a:ea typeface="微软雅黑" panose="020B0503020204020204" pitchFamily="34" charset="-122"/>
                <a:cs typeface="+mj-cs"/>
              </a:rPr>
              <a:t>发射系统框图</a:t>
            </a:r>
          </a:p>
        </p:txBody>
      </p:sp>
      <p:sp>
        <p:nvSpPr>
          <p:cNvPr id="6" name="Rectangle 6"/>
          <p:cNvSpPr txBox="1">
            <a:spLocks noChangeArrowheads="1"/>
          </p:cNvSpPr>
          <p:nvPr/>
        </p:nvSpPr>
        <p:spPr>
          <a:xfrm>
            <a:off x="445477" y="4884371"/>
            <a:ext cx="8229600" cy="973137"/>
          </a:xfrm>
          <a:prstGeom prst="rect">
            <a:avLst/>
          </a:prstGeom>
        </p:spPr>
        <p:txBody>
          <a:bodyPr/>
          <a:lstStyle/>
          <a:p>
            <a:pPr marL="342900" indent="-342900" eaLnBrk="1" hangingPunct="1">
              <a:spcBef>
                <a:spcPct val="20000"/>
              </a:spcBef>
              <a:buFontTx/>
              <a:buChar char="•"/>
              <a:defRPr/>
            </a:pPr>
            <a:r>
              <a:rPr lang="zh-CN" altLang="en-US" sz="2600" b="1" kern="0" dirty="0">
                <a:latin typeface="Times New Roman" panose="02020603050405020304" pitchFamily="18" charset="0"/>
                <a:ea typeface="+mn-ea"/>
                <a:cs typeface="Times New Roman" panose="02020603050405020304" pitchFamily="18" charset="0"/>
              </a:rPr>
              <a:t>射频功率放大器</a:t>
            </a:r>
            <a:r>
              <a:rPr lang="en-US" altLang="zh-CN" sz="2600" b="1" kern="0" dirty="0">
                <a:latin typeface="Times New Roman" panose="02020603050405020304" pitchFamily="18" charset="0"/>
                <a:ea typeface="+mn-ea"/>
                <a:cs typeface="Times New Roman" panose="02020603050405020304" pitchFamily="18" charset="0"/>
              </a:rPr>
              <a:t>(</a:t>
            </a:r>
            <a:r>
              <a:rPr lang="en-US" altLang="zh-CN" sz="2600" b="1" kern="0" dirty="0" smtClean="0">
                <a:latin typeface="Times New Roman" panose="02020603050405020304" pitchFamily="18" charset="0"/>
                <a:ea typeface="+mn-ea"/>
                <a:cs typeface="Times New Roman" panose="02020603050405020304" pitchFamily="18" charset="0"/>
              </a:rPr>
              <a:t>RF PA</a:t>
            </a:r>
            <a:r>
              <a:rPr lang="en-US" altLang="zh-CN" sz="2600" b="1" kern="0" dirty="0">
                <a:latin typeface="Times New Roman" panose="02020603050405020304" pitchFamily="18" charset="0"/>
                <a:ea typeface="+mn-ea"/>
                <a:cs typeface="Times New Roman" panose="02020603050405020304" pitchFamily="18" charset="0"/>
              </a:rPr>
              <a:t>)</a:t>
            </a:r>
            <a:r>
              <a:rPr lang="zh-CN" altLang="en-US" sz="2600" b="1" kern="0" dirty="0">
                <a:latin typeface="Times New Roman" panose="02020603050405020304" pitchFamily="18" charset="0"/>
                <a:ea typeface="+mn-ea"/>
                <a:cs typeface="Times New Roman" panose="02020603050405020304" pitchFamily="18" charset="0"/>
              </a:rPr>
              <a:t>是发射系统中主要的功能电路部分。</a:t>
            </a:r>
            <a:endParaRPr lang="en-US" altLang="zh-CN" sz="2600" b="1" kern="0" dirty="0">
              <a:latin typeface="Times New Roman" panose="02020603050405020304" pitchFamily="18" charset="0"/>
              <a:ea typeface="+mn-ea"/>
              <a:cs typeface="Times New Roman" panose="02020603050405020304" pitchFamily="18" charset="0"/>
            </a:endParaRP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3" y="2284413"/>
            <a:ext cx="7431087"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9"/>
          <p:cNvSpPr>
            <a:spLocks noChangeArrowheads="1"/>
          </p:cNvSpPr>
          <p:nvPr/>
        </p:nvSpPr>
        <p:spPr bwMode="auto">
          <a:xfrm>
            <a:off x="4429125" y="2357438"/>
            <a:ext cx="1143000" cy="129063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9"/>
          <p:cNvSpPr>
            <a:spLocks noChangeArrowheads="1"/>
          </p:cNvSpPr>
          <p:nvPr/>
        </p:nvSpPr>
        <p:spPr bwMode="auto">
          <a:xfrm>
            <a:off x="5715000" y="2428875"/>
            <a:ext cx="1143000" cy="129063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431649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3400" y="7545"/>
            <a:ext cx="7793038" cy="1143001"/>
          </a:xfrm>
        </p:spPr>
        <p:txBody>
          <a:bodyPr/>
          <a:lstStyle/>
          <a:p>
            <a:pPr>
              <a:defRPr/>
            </a:pPr>
            <a:r>
              <a:rPr lang="zh-CN" altLang="en-US" sz="4000" b="1" dirty="0">
                <a:solidFill>
                  <a:srgbClr val="552579"/>
                </a:solidFill>
                <a:latin typeface="微软雅黑" panose="020B0503020204020204" pitchFamily="34" charset="-122"/>
                <a:ea typeface="微软雅黑" panose="020B0503020204020204" pitchFamily="34" charset="-122"/>
              </a:rPr>
              <a:t>增益压缩将导致星座图指标恶化</a:t>
            </a:r>
          </a:p>
        </p:txBody>
      </p:sp>
      <p:pic>
        <p:nvPicPr>
          <p:cNvPr id="399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6756400"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Tree>
    <p:extLst>
      <p:ext uri="{BB962C8B-B14F-4D97-AF65-F5344CB8AC3E}">
        <p14:creationId xmlns:p14="http://schemas.microsoft.com/office/powerpoint/2010/main" val="21408830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body" idx="1"/>
          </p:nvPr>
        </p:nvSpPr>
        <p:spPr>
          <a:xfrm>
            <a:off x="685800" y="1744785"/>
            <a:ext cx="7772400" cy="4114800"/>
          </a:xfrm>
        </p:spPr>
        <p:txBody>
          <a:bodyPr/>
          <a:lstStyle/>
          <a:p>
            <a:pPr>
              <a:buFont typeface="Wingdings" panose="05000000000000000000" pitchFamily="2" charset="2"/>
              <a:buNone/>
            </a:pPr>
            <a:r>
              <a:rPr lang="zh-CN" altLang="en-US" sz="2400" b="1" dirty="0" smtClean="0"/>
              <a:t>假定两端口的输入输出阻抗为</a:t>
            </a:r>
          </a:p>
          <a:p>
            <a:pPr>
              <a:buFont typeface="Wingdings" panose="05000000000000000000" pitchFamily="2" charset="2"/>
              <a:buNone/>
            </a:pPr>
            <a:endParaRPr lang="zh-CN" altLang="en-US" sz="2400" b="1" dirty="0" smtClean="0"/>
          </a:p>
          <a:p>
            <a:pPr>
              <a:buFont typeface="Wingdings" panose="05000000000000000000" pitchFamily="2" charset="2"/>
              <a:buNone/>
            </a:pPr>
            <a:r>
              <a:rPr lang="zh-CN" altLang="en-US" sz="2400" b="1" dirty="0" smtClean="0"/>
              <a:t>则基频输入输出功率分别为</a:t>
            </a:r>
          </a:p>
          <a:p>
            <a:pPr>
              <a:buFont typeface="Wingdings" panose="05000000000000000000" pitchFamily="2" charset="2"/>
              <a:buNone/>
            </a:pPr>
            <a:endParaRPr lang="zh-CN" altLang="en-US" sz="2400" b="1" dirty="0" smtClean="0"/>
          </a:p>
        </p:txBody>
      </p:sp>
      <p:graphicFrame>
        <p:nvGraphicFramePr>
          <p:cNvPr id="11266" name="Object 3"/>
          <p:cNvGraphicFramePr>
            <a:graphicFrameLocks noChangeAspect="1"/>
          </p:cNvGraphicFramePr>
          <p:nvPr/>
        </p:nvGraphicFramePr>
        <p:xfrm>
          <a:off x="5064125" y="1778000"/>
          <a:ext cx="1952625" cy="428625"/>
        </p:xfrm>
        <a:graphic>
          <a:graphicData uri="http://schemas.openxmlformats.org/presentationml/2006/ole">
            <mc:AlternateContent xmlns:mc="http://schemas.openxmlformats.org/markup-compatibility/2006">
              <mc:Choice xmlns:v="urn:schemas-microsoft-com:vml" Requires="v">
                <p:oleObj spid="_x0000_s112903" name="Equation" r:id="rId3" imgW="1041120" imgH="228600" progId="Equation.3">
                  <p:embed/>
                </p:oleObj>
              </mc:Choice>
              <mc:Fallback>
                <p:oleObj name="Equation" r:id="rId3" imgW="1041120" imgH="228600" progId="Equation.3">
                  <p:embed/>
                  <p:pic>
                    <p:nvPicPr>
                      <p:cNvPr id="1126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125" y="1778000"/>
                        <a:ext cx="195262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 name="Object 4"/>
          <p:cNvGraphicFramePr>
            <a:graphicFrameLocks noChangeAspect="1"/>
          </p:cNvGraphicFramePr>
          <p:nvPr>
            <p:extLst>
              <p:ext uri="{D42A27DB-BD31-4B8C-83A1-F6EECF244321}">
                <p14:modId xmlns:p14="http://schemas.microsoft.com/office/powerpoint/2010/main" val="3313754124"/>
              </p:ext>
            </p:extLst>
          </p:nvPr>
        </p:nvGraphicFramePr>
        <p:xfrm>
          <a:off x="1423965" y="3425947"/>
          <a:ext cx="3719315" cy="965200"/>
        </p:xfrm>
        <a:graphic>
          <a:graphicData uri="http://schemas.openxmlformats.org/presentationml/2006/ole">
            <mc:AlternateContent xmlns:mc="http://schemas.openxmlformats.org/markup-compatibility/2006">
              <mc:Choice xmlns:v="urn:schemas-microsoft-com:vml" Requires="v">
                <p:oleObj spid="_x0000_s112904" name="Equation" r:id="rId5" imgW="1714320" imgH="444240" progId="Equation.3">
                  <p:embed/>
                </p:oleObj>
              </mc:Choice>
              <mc:Fallback>
                <p:oleObj name="Equation" r:id="rId5" imgW="1714320" imgH="444240" progId="Equation.3">
                  <p:embed/>
                  <p:pic>
                    <p:nvPicPr>
                      <p:cNvPr id="1126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965" y="3425947"/>
                        <a:ext cx="3719315" cy="965200"/>
                      </a:xfrm>
                      <a:prstGeom prst="rect">
                        <a:avLst/>
                      </a:prstGeom>
                      <a:noFill/>
                      <a:ln>
                        <a:noFill/>
                      </a:ln>
                      <a:effectLst/>
                      <a:extLst/>
                    </p:spPr>
                  </p:pic>
                </p:oleObj>
              </mc:Fallback>
            </mc:AlternateContent>
          </a:graphicData>
        </a:graphic>
      </p:graphicFrame>
      <p:graphicFrame>
        <p:nvGraphicFramePr>
          <p:cNvPr id="11268" name="Object 5"/>
          <p:cNvGraphicFramePr>
            <a:graphicFrameLocks noChangeAspect="1"/>
          </p:cNvGraphicFramePr>
          <p:nvPr>
            <p:extLst>
              <p:ext uri="{D42A27DB-BD31-4B8C-83A1-F6EECF244321}">
                <p14:modId xmlns:p14="http://schemas.microsoft.com/office/powerpoint/2010/main" val="4042893298"/>
              </p:ext>
            </p:extLst>
          </p:nvPr>
        </p:nvGraphicFramePr>
        <p:xfrm>
          <a:off x="1394657" y="4416425"/>
          <a:ext cx="7710412" cy="1346200"/>
        </p:xfrm>
        <a:graphic>
          <a:graphicData uri="http://schemas.openxmlformats.org/presentationml/2006/ole">
            <mc:AlternateContent xmlns:mc="http://schemas.openxmlformats.org/markup-compatibility/2006">
              <mc:Choice xmlns:v="urn:schemas-microsoft-com:vml" Requires="v">
                <p:oleObj spid="_x0000_s112905" name="Equation" r:id="rId7" imgW="3416040" imgH="596880" progId="Equation.3">
                  <p:embed/>
                </p:oleObj>
              </mc:Choice>
              <mc:Fallback>
                <p:oleObj name="Equation" r:id="rId7" imgW="3416040" imgH="596880" progId="Equation.3">
                  <p:embed/>
                  <p:pic>
                    <p:nvPicPr>
                      <p:cNvPr id="1126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4657" y="4416425"/>
                        <a:ext cx="7710412" cy="1346200"/>
                      </a:xfrm>
                      <a:prstGeom prst="rect">
                        <a:avLst/>
                      </a:prstGeom>
                      <a:noFill/>
                      <a:ln>
                        <a:noFill/>
                      </a:ln>
                      <a:effectLst/>
                      <a:extLst/>
                    </p:spPr>
                  </p:pic>
                </p:oleObj>
              </mc:Fallback>
            </mc:AlternateContent>
          </a:graphicData>
        </a:graphic>
      </p:graphicFrame>
      <p:grpSp>
        <p:nvGrpSpPr>
          <p:cNvPr id="2" name="Group 6"/>
          <p:cNvGrpSpPr>
            <a:grpSpLocks/>
          </p:cNvGrpSpPr>
          <p:nvPr/>
        </p:nvGrpSpPr>
        <p:grpSpPr bwMode="auto">
          <a:xfrm>
            <a:off x="5137418" y="2971802"/>
            <a:ext cx="2901950" cy="830263"/>
            <a:chOff x="3303" y="2048"/>
            <a:chExt cx="1828" cy="523"/>
          </a:xfrm>
        </p:grpSpPr>
        <p:sp>
          <p:nvSpPr>
            <p:cNvPr id="11271" name="Text Box 7"/>
            <p:cNvSpPr txBox="1">
              <a:spLocks noChangeArrowheads="1"/>
            </p:cNvSpPr>
            <p:nvPr/>
          </p:nvSpPr>
          <p:spPr bwMode="auto">
            <a:xfrm>
              <a:off x="3499" y="2048"/>
              <a:ext cx="163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ctr" eaLnBrk="1" hangingPunct="1">
                <a:buClr>
                  <a:schemeClr val="folHlink"/>
                </a:buClr>
                <a:buSzPct val="60000"/>
                <a:buFont typeface="Wingdings" panose="05000000000000000000" pitchFamily="2" charset="2"/>
                <a:buNone/>
              </a:pPr>
              <a:r>
                <a:rPr lang="en-US" altLang="zh-CN" sz="1600" b="0" i="0" dirty="0" err="1">
                  <a:solidFill>
                    <a:srgbClr val="0000FF"/>
                  </a:solidFill>
                  <a:latin typeface="Arial" panose="020B0604020202020204" pitchFamily="34" charset="0"/>
                  <a:cs typeface="Arial" panose="020B0604020202020204" pitchFamily="34" charset="0"/>
                </a:rPr>
                <a:t>dBm</a:t>
              </a:r>
              <a:r>
                <a:rPr lang="en-US" altLang="zh-CN" sz="1600" b="0" i="0" dirty="0">
                  <a:solidFill>
                    <a:srgbClr val="0000FF"/>
                  </a:solidFill>
                  <a:latin typeface="Tahoma" panose="020B0604030504040204" pitchFamily="34" charset="0"/>
                  <a:cs typeface="Arial" panose="020B0604020202020204" pitchFamily="34" charset="0"/>
                </a:rPr>
                <a:t> </a:t>
              </a:r>
              <a:r>
                <a:rPr lang="zh-CN" altLang="en-US" sz="1600" b="0" i="0" dirty="0">
                  <a:solidFill>
                    <a:srgbClr val="0000FF"/>
                  </a:solidFill>
                  <a:latin typeface="Arial" panose="020B0604020202020204" pitchFamily="34" charset="0"/>
                  <a:cs typeface="Arial" panose="020B0604020202020204" pitchFamily="34" charset="0"/>
                </a:rPr>
                <a:t>定义的是</a:t>
              </a:r>
              <a:r>
                <a:rPr lang="zh-CN" altLang="en-US" sz="1600" b="0" i="0" dirty="0">
                  <a:solidFill>
                    <a:srgbClr val="0000FF"/>
                  </a:solidFill>
                  <a:latin typeface="Tahoma" panose="020B0604030504040204" pitchFamily="34" charset="0"/>
                  <a:cs typeface="Arial" panose="020B0604020202020204" pitchFamily="34" charset="0"/>
                </a:rPr>
                <a:t> </a:t>
              </a:r>
              <a:r>
                <a:rPr lang="en-US" altLang="zh-CN" sz="1600" b="0" i="0" dirty="0" err="1">
                  <a:solidFill>
                    <a:srgbClr val="0000FF"/>
                  </a:solidFill>
                  <a:latin typeface="Arial" panose="020B0604020202020204" pitchFamily="34" charset="0"/>
                  <a:cs typeface="Arial" panose="020B0604020202020204" pitchFamily="34" charset="0"/>
                </a:rPr>
                <a:t>miliwatt</a:t>
              </a:r>
              <a:r>
                <a:rPr lang="en-US" altLang="zh-CN" sz="1600" b="0" i="0" dirty="0">
                  <a:solidFill>
                    <a:srgbClr val="0000FF"/>
                  </a:solidFill>
                  <a:latin typeface="Arial" panose="020B0604020202020204" pitchFamily="34" charset="0"/>
                  <a:cs typeface="Arial" panose="020B0604020202020204" pitchFamily="34" charset="0"/>
                </a:rPr>
                <a:t>。</a:t>
              </a:r>
            </a:p>
            <a:p>
              <a:pPr algn="ctr" eaLnBrk="1" hangingPunct="1">
                <a:buClr>
                  <a:schemeClr val="folHlink"/>
                </a:buClr>
                <a:buSzPct val="60000"/>
                <a:buFont typeface="Wingdings" panose="05000000000000000000" pitchFamily="2" charset="2"/>
                <a:buNone/>
              </a:pPr>
              <a:r>
                <a:rPr lang="en-US" altLang="zh-CN" sz="1600" b="0" i="0" dirty="0">
                  <a:solidFill>
                    <a:srgbClr val="0000FF"/>
                  </a:solidFill>
                  <a:latin typeface="Arial" panose="020B0604020202020204" pitchFamily="34" charset="0"/>
                  <a:cs typeface="Arial" panose="020B0604020202020204" pitchFamily="34" charset="0"/>
                </a:rPr>
                <a:t> 0 </a:t>
              </a:r>
              <a:r>
                <a:rPr lang="en-US" altLang="zh-CN" sz="1600" b="0" i="0" dirty="0" err="1">
                  <a:solidFill>
                    <a:srgbClr val="0000FF"/>
                  </a:solidFill>
                  <a:latin typeface="Arial" panose="020B0604020202020204" pitchFamily="34" charset="0"/>
                  <a:cs typeface="Arial" panose="020B0604020202020204" pitchFamily="34" charset="0"/>
                </a:rPr>
                <a:t>dBm</a:t>
              </a:r>
              <a:r>
                <a:rPr lang="en-US" altLang="zh-CN" sz="1600" b="0" i="0" dirty="0">
                  <a:solidFill>
                    <a:srgbClr val="0000FF"/>
                  </a:solidFill>
                  <a:latin typeface="Arial" panose="020B0604020202020204" pitchFamily="34" charset="0"/>
                  <a:cs typeface="Arial" panose="020B0604020202020204" pitchFamily="34" charset="0"/>
                </a:rPr>
                <a:t> = 10log1 mw</a:t>
              </a:r>
            </a:p>
            <a:p>
              <a:pPr algn="l" eaLnBrk="1" hangingPunct="1">
                <a:buClr>
                  <a:schemeClr val="folHlink"/>
                </a:buClr>
                <a:buSzPct val="60000"/>
                <a:buFont typeface="Wingdings" panose="05000000000000000000" pitchFamily="2" charset="2"/>
                <a:buNone/>
              </a:pPr>
              <a:endParaRPr lang="zh-CN" altLang="en-US" sz="1600" i="0" dirty="0">
                <a:solidFill>
                  <a:srgbClr val="0000FF"/>
                </a:solidFill>
                <a:latin typeface="Tahoma" panose="020B0604030504040204" pitchFamily="34" charset="0"/>
              </a:endParaRPr>
            </a:p>
          </p:txBody>
        </p:sp>
        <p:sp>
          <p:nvSpPr>
            <p:cNvPr id="11272" name="Line 8"/>
            <p:cNvSpPr>
              <a:spLocks noChangeShapeType="1"/>
            </p:cNvSpPr>
            <p:nvPr/>
          </p:nvSpPr>
          <p:spPr bwMode="auto">
            <a:xfrm flipH="1">
              <a:off x="3303" y="2322"/>
              <a:ext cx="192" cy="144"/>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428581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Grp="1" noChangeArrowheads="1"/>
          </p:cNvSpPr>
          <p:nvPr>
            <p:ph type="body" idx="1"/>
          </p:nvPr>
        </p:nvSpPr>
        <p:spPr>
          <a:xfrm>
            <a:off x="971550" y="1268413"/>
            <a:ext cx="7777163" cy="4897437"/>
          </a:xfrm>
        </p:spPr>
        <p:txBody>
          <a:bodyPr/>
          <a:lstStyle/>
          <a:p>
            <a:pPr>
              <a:lnSpc>
                <a:spcPct val="80000"/>
              </a:lnSpc>
              <a:buFont typeface="Wingdings" panose="05000000000000000000" pitchFamily="2" charset="2"/>
              <a:buNone/>
            </a:pPr>
            <a:r>
              <a:rPr lang="zh-CN" altLang="en-US" sz="2400" b="1" smtClean="0"/>
              <a:t>1</a:t>
            </a:r>
            <a:r>
              <a:rPr lang="en-US" altLang="zh-CN" sz="2400" b="1" smtClean="0"/>
              <a:t>dB</a:t>
            </a:r>
            <a:r>
              <a:rPr lang="zh-CN" altLang="en-US" sz="2400" b="1" smtClean="0"/>
              <a:t>增益压缩点的输出功率为</a:t>
            </a:r>
          </a:p>
          <a:p>
            <a:pPr>
              <a:lnSpc>
                <a:spcPct val="80000"/>
              </a:lnSpc>
              <a:buFont typeface="Wingdings" panose="05000000000000000000" pitchFamily="2" charset="2"/>
              <a:buNone/>
            </a:pPr>
            <a:endParaRPr lang="zh-CN" altLang="en-US" sz="2400" b="1" smtClean="0"/>
          </a:p>
          <a:p>
            <a:pPr>
              <a:lnSpc>
                <a:spcPct val="80000"/>
              </a:lnSpc>
              <a:buFont typeface="Wingdings" panose="05000000000000000000" pitchFamily="2" charset="2"/>
              <a:buNone/>
            </a:pPr>
            <a:endParaRPr lang="zh-CN" altLang="en-US" sz="2400" b="1" smtClean="0"/>
          </a:p>
          <a:p>
            <a:pPr>
              <a:lnSpc>
                <a:spcPct val="80000"/>
              </a:lnSpc>
              <a:buFont typeface="Wingdings" panose="05000000000000000000" pitchFamily="2" charset="2"/>
              <a:buNone/>
            </a:pPr>
            <a:endParaRPr lang="zh-CN" altLang="en-US" sz="2400" b="1" smtClean="0"/>
          </a:p>
          <a:p>
            <a:pPr>
              <a:lnSpc>
                <a:spcPct val="80000"/>
              </a:lnSpc>
              <a:buFont typeface="Wingdings" panose="05000000000000000000" pitchFamily="2" charset="2"/>
              <a:buNone/>
            </a:pPr>
            <a:endParaRPr lang="zh-CN" altLang="en-US" sz="2400" b="1" smtClean="0"/>
          </a:p>
          <a:p>
            <a:pPr>
              <a:lnSpc>
                <a:spcPct val="80000"/>
              </a:lnSpc>
              <a:buFont typeface="Wingdings" panose="05000000000000000000" pitchFamily="2" charset="2"/>
              <a:buNone/>
            </a:pPr>
            <a:endParaRPr lang="zh-CN" altLang="en-US" sz="2400" b="1" smtClean="0"/>
          </a:p>
          <a:p>
            <a:pPr>
              <a:lnSpc>
                <a:spcPct val="80000"/>
              </a:lnSpc>
              <a:buFont typeface="Wingdings" panose="05000000000000000000" pitchFamily="2" charset="2"/>
              <a:buNone/>
            </a:pPr>
            <a:r>
              <a:rPr lang="zh-CN" altLang="en-US" sz="700" b="1" smtClean="0"/>
              <a:t> </a:t>
            </a:r>
          </a:p>
          <a:p>
            <a:pPr>
              <a:lnSpc>
                <a:spcPct val="80000"/>
              </a:lnSpc>
              <a:buFont typeface="Wingdings" panose="05000000000000000000" pitchFamily="2" charset="2"/>
              <a:buNone/>
            </a:pPr>
            <a:endParaRPr lang="zh-CN" altLang="en-US" sz="2400" b="1" smtClean="0"/>
          </a:p>
          <a:p>
            <a:pPr>
              <a:lnSpc>
                <a:spcPct val="80000"/>
              </a:lnSpc>
              <a:buFont typeface="Wingdings" panose="05000000000000000000" pitchFamily="2" charset="2"/>
              <a:buNone/>
            </a:pPr>
            <a:endParaRPr lang="zh-CN" altLang="en-US" sz="2400" b="1" smtClean="0"/>
          </a:p>
          <a:p>
            <a:pPr>
              <a:lnSpc>
                <a:spcPct val="80000"/>
              </a:lnSpc>
              <a:buFont typeface="Wingdings" panose="05000000000000000000" pitchFamily="2" charset="2"/>
              <a:buNone/>
            </a:pPr>
            <a:endParaRPr lang="zh-CN" altLang="en-US" sz="2400" b="1" smtClean="0"/>
          </a:p>
          <a:p>
            <a:pPr>
              <a:lnSpc>
                <a:spcPct val="80000"/>
              </a:lnSpc>
              <a:buFont typeface="Wingdings" panose="05000000000000000000" pitchFamily="2" charset="2"/>
              <a:buNone/>
            </a:pPr>
            <a:endParaRPr lang="zh-CN" altLang="en-US" sz="2400" b="1" smtClean="0"/>
          </a:p>
          <a:p>
            <a:pPr>
              <a:lnSpc>
                <a:spcPct val="80000"/>
              </a:lnSpc>
              <a:buFont typeface="Wingdings" panose="05000000000000000000" pitchFamily="2" charset="2"/>
              <a:buNone/>
            </a:pPr>
            <a:r>
              <a:rPr lang="zh-CN" altLang="en-US" sz="2400" b="1" smtClean="0"/>
              <a:t>如果              ，  则</a:t>
            </a:r>
          </a:p>
          <a:p>
            <a:pPr>
              <a:lnSpc>
                <a:spcPct val="80000"/>
              </a:lnSpc>
              <a:buFont typeface="Wingdings" panose="05000000000000000000" pitchFamily="2" charset="2"/>
              <a:buNone/>
            </a:pPr>
            <a:r>
              <a:rPr lang="zh-CN" altLang="en-US" b="1" smtClean="0"/>
              <a:t>                                 </a:t>
            </a:r>
            <a:r>
              <a:rPr lang="zh-CN" altLang="en-US" sz="2400" b="1" smtClean="0"/>
              <a:t> </a:t>
            </a:r>
            <a:endParaRPr lang="en-US" altLang="zh-CN" sz="2400" b="1" smtClean="0"/>
          </a:p>
        </p:txBody>
      </p:sp>
      <p:graphicFrame>
        <p:nvGraphicFramePr>
          <p:cNvPr id="12290" name="Object 3"/>
          <p:cNvGraphicFramePr>
            <a:graphicFrameLocks noChangeAspect="1"/>
          </p:cNvGraphicFramePr>
          <p:nvPr/>
        </p:nvGraphicFramePr>
        <p:xfrm>
          <a:off x="1763713" y="1700213"/>
          <a:ext cx="4032250" cy="430212"/>
        </p:xfrm>
        <a:graphic>
          <a:graphicData uri="http://schemas.openxmlformats.org/presentationml/2006/ole">
            <mc:AlternateContent xmlns:mc="http://schemas.openxmlformats.org/markup-compatibility/2006">
              <mc:Choice xmlns:v="urn:schemas-microsoft-com:vml" Requires="v">
                <p:oleObj spid="_x0000_s114014" name="Equation" r:id="rId3" imgW="2145960" imgH="228600" progId="Equation.3">
                  <p:embed/>
                </p:oleObj>
              </mc:Choice>
              <mc:Fallback>
                <p:oleObj name="Equation" r:id="rId3" imgW="2145960" imgH="228600" progId="Equation.3">
                  <p:embed/>
                  <p:pic>
                    <p:nvPicPr>
                      <p:cNvPr id="1229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700213"/>
                        <a:ext cx="4032250"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4"/>
          <p:cNvGraphicFramePr>
            <a:graphicFrameLocks noChangeAspect="1"/>
          </p:cNvGraphicFramePr>
          <p:nvPr/>
        </p:nvGraphicFramePr>
        <p:xfrm>
          <a:off x="1763713" y="2205038"/>
          <a:ext cx="4464050" cy="2619375"/>
        </p:xfrm>
        <a:graphic>
          <a:graphicData uri="http://schemas.openxmlformats.org/presentationml/2006/ole">
            <mc:AlternateContent xmlns:mc="http://schemas.openxmlformats.org/markup-compatibility/2006">
              <mc:Choice xmlns:v="urn:schemas-microsoft-com:vml" Requires="v">
                <p:oleObj spid="_x0000_s114015" name="Equation" r:id="rId5" imgW="2489040" imgH="1460160" progId="Equation.3">
                  <p:embed/>
                </p:oleObj>
              </mc:Choice>
              <mc:Fallback>
                <p:oleObj name="Equation" r:id="rId5" imgW="2489040" imgH="1460160" progId="Equation.3">
                  <p:embed/>
                  <p:pic>
                    <p:nvPicPr>
                      <p:cNvPr id="1229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2205038"/>
                        <a:ext cx="4464050" cy="261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 name="Object 5"/>
          <p:cNvGraphicFramePr>
            <a:graphicFrameLocks noChangeAspect="1"/>
          </p:cNvGraphicFramePr>
          <p:nvPr/>
        </p:nvGraphicFramePr>
        <p:xfrm>
          <a:off x="1692275" y="5013325"/>
          <a:ext cx="1079500" cy="328613"/>
        </p:xfrm>
        <a:graphic>
          <a:graphicData uri="http://schemas.openxmlformats.org/presentationml/2006/ole">
            <mc:AlternateContent xmlns:mc="http://schemas.openxmlformats.org/markup-compatibility/2006">
              <mc:Choice xmlns:v="urn:schemas-microsoft-com:vml" Requires="v">
                <p:oleObj spid="_x0000_s114016" name="Equation" r:id="rId7" imgW="583920" imgH="177480" progId="Equation.3">
                  <p:embed/>
                </p:oleObj>
              </mc:Choice>
              <mc:Fallback>
                <p:oleObj name="Equation" r:id="rId7" imgW="583920" imgH="177480" progId="Equation.3">
                  <p:embed/>
                  <p:pic>
                    <p:nvPicPr>
                      <p:cNvPr id="12292"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5013325"/>
                        <a:ext cx="10795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6"/>
          <p:cNvGraphicFramePr>
            <a:graphicFrameLocks noChangeAspect="1"/>
          </p:cNvGraphicFramePr>
          <p:nvPr/>
        </p:nvGraphicFramePr>
        <p:xfrm>
          <a:off x="3203575" y="5373688"/>
          <a:ext cx="3384550" cy="925512"/>
        </p:xfrm>
        <a:graphic>
          <a:graphicData uri="http://schemas.openxmlformats.org/presentationml/2006/ole">
            <mc:AlternateContent xmlns:mc="http://schemas.openxmlformats.org/markup-compatibility/2006">
              <mc:Choice xmlns:v="urn:schemas-microsoft-com:vml" Requires="v">
                <p:oleObj spid="_x0000_s114017" name="Equation" r:id="rId9" imgW="1765080" imgH="482400" progId="Equation.3">
                  <p:embed/>
                </p:oleObj>
              </mc:Choice>
              <mc:Fallback>
                <p:oleObj name="Equation" r:id="rId9" imgW="1765080" imgH="482400" progId="Equation.3">
                  <p:embed/>
                  <p:pic>
                    <p:nvPicPr>
                      <p:cNvPr id="12293"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5373688"/>
                        <a:ext cx="3384550" cy="925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461606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 name="Rectangle 2"/>
          <p:cNvSpPr>
            <a:spLocks noGrp="1" noChangeArrowheads="1"/>
          </p:cNvSpPr>
          <p:nvPr>
            <p:ph type="body" idx="1"/>
          </p:nvPr>
        </p:nvSpPr>
        <p:spPr/>
        <p:txBody>
          <a:bodyPr/>
          <a:lstStyle/>
          <a:p>
            <a:pPr>
              <a:buFont typeface="Wingdings" panose="05000000000000000000" pitchFamily="2" charset="2"/>
              <a:buNone/>
            </a:pPr>
            <a:r>
              <a:rPr lang="zh-CN" altLang="en-US" sz="2400" b="1" smtClean="0"/>
              <a:t>例：已知一两端口的传递特性为：</a:t>
            </a:r>
          </a:p>
          <a:p>
            <a:pPr>
              <a:buFont typeface="Wingdings" panose="05000000000000000000" pitchFamily="2" charset="2"/>
              <a:buNone/>
            </a:pPr>
            <a:r>
              <a:rPr lang="zh-CN" altLang="en-US" sz="2400" b="1" smtClean="0"/>
              <a:t>      (假定</a:t>
            </a:r>
            <a:r>
              <a:rPr lang="en-US" altLang="zh-CN" sz="2400" b="1" smtClean="0"/>
              <a:t>R=50)</a:t>
            </a:r>
          </a:p>
          <a:p>
            <a:pPr>
              <a:buFont typeface="Wingdings" panose="05000000000000000000" pitchFamily="2" charset="2"/>
              <a:buNone/>
            </a:pPr>
            <a:endParaRPr lang="en-US" altLang="zh-CN" sz="2400" b="1" smtClean="0"/>
          </a:p>
          <a:p>
            <a:pPr>
              <a:buFont typeface="Wingdings" panose="05000000000000000000" pitchFamily="2" charset="2"/>
              <a:buNone/>
            </a:pPr>
            <a:r>
              <a:rPr lang="zh-CN" altLang="en-US" sz="2400" b="1" smtClean="0"/>
              <a:t>求：（</a:t>
            </a:r>
            <a:r>
              <a:rPr lang="zh-CN" altLang="en-US" sz="2400" b="1" smtClean="0">
                <a:sym typeface="Wingdings" panose="05000000000000000000" pitchFamily="2" charset="2"/>
              </a:rPr>
              <a:t>1）         </a:t>
            </a:r>
          </a:p>
          <a:p>
            <a:pPr>
              <a:buFont typeface="Wingdings" panose="05000000000000000000" pitchFamily="2" charset="2"/>
              <a:buNone/>
            </a:pPr>
            <a:r>
              <a:rPr lang="zh-CN" altLang="en-US" sz="2400" b="1" smtClean="0">
                <a:sym typeface="Wingdings" panose="05000000000000000000" pitchFamily="2" charset="2"/>
              </a:rPr>
              <a:t>       （2）        </a:t>
            </a:r>
          </a:p>
          <a:p>
            <a:pPr>
              <a:buFont typeface="Wingdings" panose="05000000000000000000" pitchFamily="2" charset="2"/>
              <a:buNone/>
            </a:pPr>
            <a:r>
              <a:rPr lang="zh-CN" altLang="en-US" sz="2400" b="1" smtClean="0">
                <a:sym typeface="Wingdings" panose="05000000000000000000" pitchFamily="2" charset="2"/>
              </a:rPr>
              <a:t>       （3）1</a:t>
            </a:r>
            <a:r>
              <a:rPr lang="en-US" altLang="zh-CN" sz="2400" b="1" smtClean="0">
                <a:sym typeface="Wingdings" panose="05000000000000000000" pitchFamily="2" charset="2"/>
              </a:rPr>
              <a:t>dB</a:t>
            </a:r>
            <a:r>
              <a:rPr lang="zh-CN" altLang="en-US" sz="2400" b="1" smtClean="0">
                <a:sym typeface="Wingdings" panose="05000000000000000000" pitchFamily="2" charset="2"/>
              </a:rPr>
              <a:t>压缩点的幅度</a:t>
            </a:r>
            <a:r>
              <a:rPr lang="en-US" altLang="zh-CN" sz="2400" b="1" smtClean="0">
                <a:sym typeface="Wingdings" panose="05000000000000000000" pitchFamily="2" charset="2"/>
              </a:rPr>
              <a:t>A</a:t>
            </a:r>
            <a:r>
              <a:rPr lang="zh-CN" altLang="en-US" sz="2400" b="1" smtClean="0">
                <a:sym typeface="Wingdings" panose="05000000000000000000" pitchFamily="2" charset="2"/>
              </a:rPr>
              <a:t>；</a:t>
            </a:r>
          </a:p>
          <a:p>
            <a:pPr>
              <a:buFont typeface="Wingdings" panose="05000000000000000000" pitchFamily="2" charset="2"/>
              <a:buNone/>
            </a:pPr>
            <a:r>
              <a:rPr lang="en-US" altLang="zh-CN" sz="2400" b="1" smtClean="0">
                <a:sym typeface="Wingdings" panose="05000000000000000000" pitchFamily="2" charset="2"/>
              </a:rPr>
              <a:t>       （4）</a:t>
            </a:r>
            <a:endParaRPr lang="en-US" altLang="zh-CN" sz="2400" b="1" smtClean="0"/>
          </a:p>
        </p:txBody>
      </p:sp>
      <p:graphicFrame>
        <p:nvGraphicFramePr>
          <p:cNvPr id="13314" name="Object 3"/>
          <p:cNvGraphicFramePr>
            <a:graphicFrameLocks noChangeAspect="1"/>
          </p:cNvGraphicFramePr>
          <p:nvPr/>
        </p:nvGraphicFramePr>
        <p:xfrm>
          <a:off x="5795963" y="1557338"/>
          <a:ext cx="2009775" cy="530225"/>
        </p:xfrm>
        <a:graphic>
          <a:graphicData uri="http://schemas.openxmlformats.org/presentationml/2006/ole">
            <mc:AlternateContent xmlns:mc="http://schemas.openxmlformats.org/markup-compatibility/2006">
              <mc:Choice xmlns:v="urn:schemas-microsoft-com:vml" Requires="v">
                <p:oleObj spid="_x0000_s115386" name="Equation" r:id="rId3" imgW="965160" imgH="253800" progId="Equation.3">
                  <p:embed/>
                </p:oleObj>
              </mc:Choice>
              <mc:Fallback>
                <p:oleObj name="Equation" r:id="rId3" imgW="965160" imgH="253800" progId="Equation.3">
                  <p:embed/>
                  <p:pic>
                    <p:nvPicPr>
                      <p:cNvPr id="1331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1557338"/>
                        <a:ext cx="200977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4"/>
          <p:cNvGraphicFramePr>
            <a:graphicFrameLocks noChangeAspect="1"/>
          </p:cNvGraphicFramePr>
          <p:nvPr/>
        </p:nvGraphicFramePr>
        <p:xfrm>
          <a:off x="2700338" y="2852738"/>
          <a:ext cx="439737" cy="495300"/>
        </p:xfrm>
        <a:graphic>
          <a:graphicData uri="http://schemas.openxmlformats.org/presentationml/2006/ole">
            <mc:AlternateContent xmlns:mc="http://schemas.openxmlformats.org/markup-compatibility/2006">
              <mc:Choice xmlns:v="urn:schemas-microsoft-com:vml" Requires="v">
                <p:oleObj spid="_x0000_s115387" name="Equation" r:id="rId5" imgW="203040" imgH="228600" progId="Equation.3">
                  <p:embed/>
                </p:oleObj>
              </mc:Choice>
              <mc:Fallback>
                <p:oleObj name="Equation" r:id="rId5" imgW="203040" imgH="228600" progId="Equation.3">
                  <p:embed/>
                  <p:pic>
                    <p:nvPicPr>
                      <p:cNvPr id="1331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852738"/>
                        <a:ext cx="439737"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5"/>
          <p:cNvGraphicFramePr>
            <a:graphicFrameLocks noChangeAspect="1"/>
          </p:cNvGraphicFramePr>
          <p:nvPr/>
        </p:nvGraphicFramePr>
        <p:xfrm>
          <a:off x="2555875" y="3284538"/>
          <a:ext cx="658813" cy="495300"/>
        </p:xfrm>
        <a:graphic>
          <a:graphicData uri="http://schemas.openxmlformats.org/presentationml/2006/ole">
            <mc:AlternateContent xmlns:mc="http://schemas.openxmlformats.org/markup-compatibility/2006">
              <mc:Choice xmlns:v="urn:schemas-microsoft-com:vml" Requires="v">
                <p:oleObj spid="_x0000_s115388" name="Equation" r:id="rId7" imgW="304560" imgH="228600" progId="Equation.3">
                  <p:embed/>
                </p:oleObj>
              </mc:Choice>
              <mc:Fallback>
                <p:oleObj name="Equation" r:id="rId7" imgW="304560" imgH="228600" progId="Equation.3">
                  <p:embed/>
                  <p:pic>
                    <p:nvPicPr>
                      <p:cNvPr id="1331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3284538"/>
                        <a:ext cx="6588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6"/>
          <p:cNvGraphicFramePr>
            <a:graphicFrameLocks noChangeAspect="1"/>
          </p:cNvGraphicFramePr>
          <p:nvPr/>
        </p:nvGraphicFramePr>
        <p:xfrm>
          <a:off x="2555875" y="4221163"/>
          <a:ext cx="604838" cy="495300"/>
        </p:xfrm>
        <a:graphic>
          <a:graphicData uri="http://schemas.openxmlformats.org/presentationml/2006/ole">
            <mc:AlternateContent xmlns:mc="http://schemas.openxmlformats.org/markup-compatibility/2006">
              <mc:Choice xmlns:v="urn:schemas-microsoft-com:vml" Requires="v">
                <p:oleObj spid="_x0000_s115389" name="Equation" r:id="rId9" imgW="279360" imgH="228600" progId="Equation.3">
                  <p:embed/>
                </p:oleObj>
              </mc:Choice>
              <mc:Fallback>
                <p:oleObj name="Equation" r:id="rId9" imgW="279360" imgH="228600" progId="Equation.3">
                  <p:embed/>
                  <p:pic>
                    <p:nvPicPr>
                      <p:cNvPr id="133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4221163"/>
                        <a:ext cx="604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3203575" y="2565400"/>
            <a:ext cx="3505200" cy="619125"/>
            <a:chOff x="3072" y="1872"/>
            <a:chExt cx="2208" cy="390"/>
          </a:xfrm>
        </p:grpSpPr>
        <p:graphicFrame>
          <p:nvGraphicFramePr>
            <p:cNvPr id="13321" name="Object 8"/>
            <p:cNvGraphicFramePr>
              <a:graphicFrameLocks noChangeAspect="1"/>
            </p:cNvGraphicFramePr>
            <p:nvPr/>
          </p:nvGraphicFramePr>
          <p:xfrm>
            <a:off x="3744" y="1872"/>
            <a:ext cx="1536" cy="390"/>
          </p:xfrm>
          <a:graphic>
            <a:graphicData uri="http://schemas.openxmlformats.org/presentationml/2006/ole">
              <mc:AlternateContent xmlns:mc="http://schemas.openxmlformats.org/markup-compatibility/2006">
                <mc:Choice xmlns:v="urn:schemas-microsoft-com:vml" Requires="v">
                  <p:oleObj spid="_x0000_s115390" name="Equation" r:id="rId11" imgW="1549080" imgH="393480" progId="Equation.3">
                    <p:embed/>
                  </p:oleObj>
                </mc:Choice>
                <mc:Fallback>
                  <p:oleObj name="Equation" r:id="rId11" imgW="1549080" imgH="393480" progId="Equation.3">
                    <p:embed/>
                    <p:pic>
                      <p:nvPicPr>
                        <p:cNvPr id="13321"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4" y="1872"/>
                          <a:ext cx="1536"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0" name="Line 9"/>
            <p:cNvSpPr>
              <a:spLocks noChangeShapeType="1"/>
            </p:cNvSpPr>
            <p:nvPr/>
          </p:nvSpPr>
          <p:spPr bwMode="auto">
            <a:xfrm flipH="1">
              <a:off x="3072" y="2064"/>
              <a:ext cx="672" cy="144"/>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0"/>
          <p:cNvGrpSpPr>
            <a:grpSpLocks/>
          </p:cNvGrpSpPr>
          <p:nvPr/>
        </p:nvGrpSpPr>
        <p:grpSpPr bwMode="auto">
          <a:xfrm>
            <a:off x="3348038" y="3068638"/>
            <a:ext cx="3048000" cy="533400"/>
            <a:chOff x="3648" y="2400"/>
            <a:chExt cx="1920" cy="336"/>
          </a:xfrm>
        </p:grpSpPr>
        <p:graphicFrame>
          <p:nvGraphicFramePr>
            <p:cNvPr id="13320" name="Object 11"/>
            <p:cNvGraphicFramePr>
              <a:graphicFrameLocks noChangeAspect="1"/>
            </p:cNvGraphicFramePr>
            <p:nvPr/>
          </p:nvGraphicFramePr>
          <p:xfrm>
            <a:off x="4272" y="2400"/>
            <a:ext cx="1296" cy="291"/>
          </p:xfrm>
          <a:graphic>
            <a:graphicData uri="http://schemas.openxmlformats.org/presentationml/2006/ole">
              <mc:AlternateContent xmlns:mc="http://schemas.openxmlformats.org/markup-compatibility/2006">
                <mc:Choice xmlns:v="urn:schemas-microsoft-com:vml" Requires="v">
                  <p:oleObj spid="_x0000_s115391" name="Equation" r:id="rId13" imgW="1015920" imgH="228600" progId="Equation.3">
                    <p:embed/>
                  </p:oleObj>
                </mc:Choice>
                <mc:Fallback>
                  <p:oleObj name="Equation" r:id="rId13" imgW="1015920" imgH="228600" progId="Equation.3">
                    <p:embed/>
                    <p:pic>
                      <p:nvPicPr>
                        <p:cNvPr id="1332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2" y="2400"/>
                          <a:ext cx="129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9" name="Line 12"/>
            <p:cNvSpPr>
              <a:spLocks noChangeShapeType="1"/>
            </p:cNvSpPr>
            <p:nvPr/>
          </p:nvSpPr>
          <p:spPr bwMode="auto">
            <a:xfrm flipH="1">
              <a:off x="3648" y="2544"/>
              <a:ext cx="624"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3"/>
          <p:cNvGrpSpPr>
            <a:grpSpLocks/>
          </p:cNvGrpSpPr>
          <p:nvPr/>
        </p:nvGrpSpPr>
        <p:grpSpPr bwMode="auto">
          <a:xfrm>
            <a:off x="5580063" y="3213100"/>
            <a:ext cx="2825750" cy="869950"/>
            <a:chOff x="3504" y="2448"/>
            <a:chExt cx="1780" cy="548"/>
          </a:xfrm>
        </p:grpSpPr>
        <p:graphicFrame>
          <p:nvGraphicFramePr>
            <p:cNvPr id="13319" name="Object 14"/>
            <p:cNvGraphicFramePr>
              <a:graphicFrameLocks noChangeAspect="1"/>
            </p:cNvGraphicFramePr>
            <p:nvPr/>
          </p:nvGraphicFramePr>
          <p:xfrm>
            <a:off x="4080" y="2448"/>
            <a:ext cx="1204" cy="548"/>
          </p:xfrm>
          <a:graphic>
            <a:graphicData uri="http://schemas.openxmlformats.org/presentationml/2006/ole">
              <mc:AlternateContent xmlns:mc="http://schemas.openxmlformats.org/markup-compatibility/2006">
                <mc:Choice xmlns:v="urn:schemas-microsoft-com:vml" Requires="v">
                  <p:oleObj spid="_x0000_s115392" name="Equation" r:id="rId15" imgW="977760" imgH="444240" progId="Equation.3">
                    <p:embed/>
                  </p:oleObj>
                </mc:Choice>
                <mc:Fallback>
                  <p:oleObj name="Equation" r:id="rId15" imgW="977760" imgH="444240" progId="Equation.3">
                    <p:embed/>
                    <p:pic>
                      <p:nvPicPr>
                        <p:cNvPr id="13319"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0" y="2448"/>
                          <a:ext cx="1204" cy="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8" name="Line 15"/>
            <p:cNvSpPr>
              <a:spLocks noChangeShapeType="1"/>
            </p:cNvSpPr>
            <p:nvPr/>
          </p:nvSpPr>
          <p:spPr bwMode="auto">
            <a:xfrm flipH="1">
              <a:off x="3504" y="2736"/>
              <a:ext cx="528" cy="192"/>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16"/>
          <p:cNvGrpSpPr>
            <a:grpSpLocks/>
          </p:cNvGrpSpPr>
          <p:nvPr/>
        </p:nvGrpSpPr>
        <p:grpSpPr bwMode="auto">
          <a:xfrm>
            <a:off x="3348038" y="4581525"/>
            <a:ext cx="4038600" cy="984250"/>
            <a:chOff x="2064" y="3312"/>
            <a:chExt cx="2544" cy="620"/>
          </a:xfrm>
        </p:grpSpPr>
        <p:graphicFrame>
          <p:nvGraphicFramePr>
            <p:cNvPr id="13318" name="Object 17"/>
            <p:cNvGraphicFramePr>
              <a:graphicFrameLocks noChangeAspect="1"/>
            </p:cNvGraphicFramePr>
            <p:nvPr/>
          </p:nvGraphicFramePr>
          <p:xfrm>
            <a:off x="2592" y="3360"/>
            <a:ext cx="2016" cy="572"/>
          </p:xfrm>
          <a:graphic>
            <a:graphicData uri="http://schemas.openxmlformats.org/presentationml/2006/ole">
              <mc:AlternateContent xmlns:mc="http://schemas.openxmlformats.org/markup-compatibility/2006">
                <mc:Choice xmlns:v="urn:schemas-microsoft-com:vml" Requires="v">
                  <p:oleObj spid="_x0000_s115393" name="Equation" r:id="rId17" imgW="1701720" imgH="482400" progId="Equation.3">
                    <p:embed/>
                  </p:oleObj>
                </mc:Choice>
                <mc:Fallback>
                  <p:oleObj name="Equation" r:id="rId17" imgW="1701720" imgH="482400" progId="Equation.3">
                    <p:embed/>
                    <p:pic>
                      <p:nvPicPr>
                        <p:cNvPr id="13318"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92" y="3360"/>
                          <a:ext cx="2016" cy="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7" name="Line 18"/>
            <p:cNvSpPr>
              <a:spLocks noChangeShapeType="1"/>
            </p:cNvSpPr>
            <p:nvPr/>
          </p:nvSpPr>
          <p:spPr bwMode="auto">
            <a:xfrm flipH="1" flipV="1">
              <a:off x="2064" y="3312"/>
              <a:ext cx="480" cy="384"/>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210115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666750" y="-90488"/>
            <a:ext cx="7793038" cy="1143001"/>
          </a:xfrm>
        </p:spPr>
        <p:txBody>
          <a:bodyPr/>
          <a:lstStyle/>
          <a:p>
            <a:pPr>
              <a:defRPr/>
            </a:pPr>
            <a:r>
              <a:rPr lang="zh-CN" altLang="en-US" sz="4000" b="1" dirty="0">
                <a:solidFill>
                  <a:srgbClr val="552579"/>
                </a:solidFill>
                <a:latin typeface="微软雅黑" panose="020B0503020204020204" pitchFamily="34" charset="-122"/>
                <a:ea typeface="微软雅黑" panose="020B0503020204020204" pitchFamily="34" charset="-122"/>
              </a:rPr>
              <a:t>双频率输入试验</a:t>
            </a:r>
          </a:p>
        </p:txBody>
      </p:sp>
      <p:graphicFrame>
        <p:nvGraphicFramePr>
          <p:cNvPr id="14338" name="Object 3"/>
          <p:cNvGraphicFramePr>
            <a:graphicFrameLocks noChangeAspect="1"/>
          </p:cNvGraphicFramePr>
          <p:nvPr/>
        </p:nvGraphicFramePr>
        <p:xfrm>
          <a:off x="869950" y="1400175"/>
          <a:ext cx="3127375" cy="473075"/>
        </p:xfrm>
        <a:graphic>
          <a:graphicData uri="http://schemas.openxmlformats.org/presentationml/2006/ole">
            <mc:AlternateContent xmlns:mc="http://schemas.openxmlformats.org/markup-compatibility/2006">
              <mc:Choice xmlns:v="urn:schemas-microsoft-com:vml" Requires="v">
                <p:oleObj spid="_x0000_s115890" name="Equation" r:id="rId3" imgW="1511280" imgH="228600" progId="Equation.3">
                  <p:embed/>
                </p:oleObj>
              </mc:Choice>
              <mc:Fallback>
                <p:oleObj name="Equation" r:id="rId3" imgW="1511280" imgH="228600" progId="Equation.3">
                  <p:embed/>
                  <p:pic>
                    <p:nvPicPr>
                      <p:cNvPr id="1433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950" y="1400175"/>
                        <a:ext cx="312737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4"/>
          <p:cNvGraphicFramePr>
            <a:graphicFrameLocks noChangeAspect="1"/>
          </p:cNvGraphicFramePr>
          <p:nvPr/>
        </p:nvGraphicFramePr>
        <p:xfrm>
          <a:off x="869950" y="1857375"/>
          <a:ext cx="7848600" cy="4300538"/>
        </p:xfrm>
        <a:graphic>
          <a:graphicData uri="http://schemas.openxmlformats.org/presentationml/2006/ole">
            <mc:AlternateContent xmlns:mc="http://schemas.openxmlformats.org/markup-compatibility/2006">
              <mc:Choice xmlns:v="urn:schemas-microsoft-com:vml" Requires="v">
                <p:oleObj spid="_x0000_s115891" name="Equation" r:id="rId5" imgW="4940280" imgH="2705040" progId="Equation.3">
                  <p:embed/>
                </p:oleObj>
              </mc:Choice>
              <mc:Fallback>
                <p:oleObj name="Equation" r:id="rId5" imgW="4940280" imgH="2705040" progId="Equation.3">
                  <p:embed/>
                  <p:pic>
                    <p:nvPicPr>
                      <p:cNvPr id="143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950" y="1857375"/>
                        <a:ext cx="7848600" cy="430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2677" name="Rectangle 5"/>
          <p:cNvSpPr>
            <a:spLocks noChangeArrowheads="1"/>
          </p:cNvSpPr>
          <p:nvPr/>
        </p:nvSpPr>
        <p:spPr bwMode="auto">
          <a:xfrm>
            <a:off x="4222750" y="2314575"/>
            <a:ext cx="2286000" cy="609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78" name="Rectangle 6"/>
          <p:cNvSpPr>
            <a:spLocks noChangeArrowheads="1"/>
          </p:cNvSpPr>
          <p:nvPr/>
        </p:nvSpPr>
        <p:spPr bwMode="auto">
          <a:xfrm>
            <a:off x="1403350" y="2924175"/>
            <a:ext cx="2286000" cy="609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79" name="Rectangle 7"/>
          <p:cNvSpPr>
            <a:spLocks noChangeArrowheads="1"/>
          </p:cNvSpPr>
          <p:nvPr/>
        </p:nvSpPr>
        <p:spPr bwMode="auto">
          <a:xfrm>
            <a:off x="2089150" y="2314575"/>
            <a:ext cx="1905000" cy="609600"/>
          </a:xfrm>
          <a:prstGeom prst="rect">
            <a:avLst/>
          </a:pr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80" name="Rectangle 8"/>
          <p:cNvSpPr>
            <a:spLocks noChangeArrowheads="1"/>
          </p:cNvSpPr>
          <p:nvPr/>
        </p:nvSpPr>
        <p:spPr bwMode="auto">
          <a:xfrm>
            <a:off x="3841750" y="3609975"/>
            <a:ext cx="1905000" cy="609600"/>
          </a:xfrm>
          <a:prstGeom prst="rect">
            <a:avLst/>
          </a:pr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45" name="Rectangle 9"/>
          <p:cNvSpPr>
            <a:spLocks noChangeArrowheads="1"/>
          </p:cNvSpPr>
          <p:nvPr/>
        </p:nvSpPr>
        <p:spPr bwMode="auto">
          <a:xfrm>
            <a:off x="7467600" y="62484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82" name="Rectangle 10"/>
          <p:cNvSpPr>
            <a:spLocks noChangeArrowheads="1"/>
          </p:cNvSpPr>
          <p:nvPr/>
        </p:nvSpPr>
        <p:spPr bwMode="auto">
          <a:xfrm>
            <a:off x="3841750" y="2924175"/>
            <a:ext cx="2286000" cy="609600"/>
          </a:xfrm>
          <a:prstGeom prst="rect">
            <a:avLst/>
          </a:prstGeom>
          <a:noFill/>
          <a:ln w="317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83" name="Rectangle 11"/>
          <p:cNvSpPr>
            <a:spLocks noChangeArrowheads="1"/>
          </p:cNvSpPr>
          <p:nvPr/>
        </p:nvSpPr>
        <p:spPr bwMode="auto">
          <a:xfrm>
            <a:off x="1403350" y="3609975"/>
            <a:ext cx="2209800" cy="609600"/>
          </a:xfrm>
          <a:prstGeom prst="rect">
            <a:avLst/>
          </a:prstGeom>
          <a:noFill/>
          <a:ln w="317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84" name="Rectangle 12"/>
          <p:cNvSpPr>
            <a:spLocks noChangeArrowheads="1"/>
          </p:cNvSpPr>
          <p:nvPr/>
        </p:nvSpPr>
        <p:spPr bwMode="auto">
          <a:xfrm>
            <a:off x="4908550" y="4219575"/>
            <a:ext cx="2286000" cy="609600"/>
          </a:xfrm>
          <a:prstGeom prst="rect">
            <a:avLst/>
          </a:prstGeom>
          <a:noFill/>
          <a:ln w="317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85" name="Rectangle 13"/>
          <p:cNvSpPr>
            <a:spLocks noChangeArrowheads="1"/>
          </p:cNvSpPr>
          <p:nvPr/>
        </p:nvSpPr>
        <p:spPr bwMode="auto">
          <a:xfrm>
            <a:off x="1403350" y="4905375"/>
            <a:ext cx="2209800" cy="609600"/>
          </a:xfrm>
          <a:prstGeom prst="rect">
            <a:avLst/>
          </a:prstGeom>
          <a:noFill/>
          <a:ln w="317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86" name="Rectangle 14"/>
          <p:cNvSpPr>
            <a:spLocks noChangeArrowheads="1"/>
          </p:cNvSpPr>
          <p:nvPr/>
        </p:nvSpPr>
        <p:spPr bwMode="auto">
          <a:xfrm>
            <a:off x="1174750" y="4219575"/>
            <a:ext cx="1828800" cy="609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87" name="Rectangle 15"/>
          <p:cNvSpPr>
            <a:spLocks noChangeArrowheads="1"/>
          </p:cNvSpPr>
          <p:nvPr/>
        </p:nvSpPr>
        <p:spPr bwMode="auto">
          <a:xfrm>
            <a:off x="3155950" y="4219575"/>
            <a:ext cx="1600200" cy="609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88" name="Rectangle 16"/>
          <p:cNvSpPr>
            <a:spLocks noChangeArrowheads="1"/>
          </p:cNvSpPr>
          <p:nvPr/>
        </p:nvSpPr>
        <p:spPr bwMode="auto">
          <a:xfrm>
            <a:off x="3841750" y="4905375"/>
            <a:ext cx="1600200" cy="609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89" name="Rectangle 17"/>
          <p:cNvSpPr>
            <a:spLocks noChangeArrowheads="1"/>
          </p:cNvSpPr>
          <p:nvPr/>
        </p:nvSpPr>
        <p:spPr bwMode="auto">
          <a:xfrm>
            <a:off x="1403350" y="5514975"/>
            <a:ext cx="1600200" cy="609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690" name="Rectangle 18"/>
          <p:cNvSpPr>
            <a:spLocks noChangeArrowheads="1"/>
          </p:cNvSpPr>
          <p:nvPr/>
        </p:nvSpPr>
        <p:spPr bwMode="auto">
          <a:xfrm>
            <a:off x="1327150" y="2314575"/>
            <a:ext cx="609600" cy="5334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143713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2690"/>
                                        </p:tgtEl>
                                        <p:attrNameLst>
                                          <p:attrName>style.visibility</p:attrName>
                                        </p:attrNameLst>
                                      </p:cBhvr>
                                      <p:to>
                                        <p:strVal val="visible"/>
                                      </p:to>
                                    </p:set>
                                  </p:childTnLst>
                                  <p:subTnLst>
                                    <p:set>
                                      <p:cBhvr override="childStyle">
                                        <p:cTn dur="1" fill="hold" display="0" masterRel="nextClick" afterEffect="1"/>
                                        <p:tgtEl>
                                          <p:spTgt spid="412690"/>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2677"/>
                                        </p:tgtEl>
                                        <p:attrNameLst>
                                          <p:attrName>style.visibility</p:attrName>
                                        </p:attrNameLst>
                                      </p:cBhvr>
                                      <p:to>
                                        <p:strVal val="visible"/>
                                      </p:to>
                                    </p:set>
                                  </p:childTnLst>
                                  <p:subTnLst>
                                    <p:set>
                                      <p:cBhvr override="childStyle">
                                        <p:cTn dur="1" fill="hold" display="0" masterRel="nextClick" afterEffect="1"/>
                                        <p:tgtEl>
                                          <p:spTgt spid="41267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2678"/>
                                        </p:tgtEl>
                                        <p:attrNameLst>
                                          <p:attrName>style.visibility</p:attrName>
                                        </p:attrNameLst>
                                      </p:cBhvr>
                                      <p:to>
                                        <p:strVal val="visible"/>
                                      </p:to>
                                    </p:set>
                                  </p:childTnLst>
                                  <p:subTnLst>
                                    <p:set>
                                      <p:cBhvr override="childStyle">
                                        <p:cTn dur="1" fill="hold" display="0" masterRel="nextClick" afterEffect="1"/>
                                        <p:tgtEl>
                                          <p:spTgt spid="412678"/>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2686"/>
                                        </p:tgtEl>
                                        <p:attrNameLst>
                                          <p:attrName>style.visibility</p:attrName>
                                        </p:attrNameLst>
                                      </p:cBhvr>
                                      <p:to>
                                        <p:strVal val="visible"/>
                                      </p:to>
                                    </p:set>
                                  </p:childTnLst>
                                  <p:subTnLst>
                                    <p:set>
                                      <p:cBhvr override="childStyle">
                                        <p:cTn dur="1" fill="hold" display="0" masterRel="nextClick" afterEffect="1"/>
                                        <p:tgtEl>
                                          <p:spTgt spid="412686"/>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2687"/>
                                        </p:tgtEl>
                                        <p:attrNameLst>
                                          <p:attrName>style.visibility</p:attrName>
                                        </p:attrNameLst>
                                      </p:cBhvr>
                                      <p:to>
                                        <p:strVal val="visible"/>
                                      </p:to>
                                    </p:set>
                                  </p:childTnLst>
                                  <p:subTnLst>
                                    <p:set>
                                      <p:cBhvr override="childStyle">
                                        <p:cTn dur="1" fill="hold" display="0" masterRel="nextClick" afterEffect="1"/>
                                        <p:tgtEl>
                                          <p:spTgt spid="412687"/>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12688"/>
                                        </p:tgtEl>
                                        <p:attrNameLst>
                                          <p:attrName>style.visibility</p:attrName>
                                        </p:attrNameLst>
                                      </p:cBhvr>
                                      <p:to>
                                        <p:strVal val="visible"/>
                                      </p:to>
                                    </p:set>
                                  </p:childTnLst>
                                  <p:subTnLst>
                                    <p:set>
                                      <p:cBhvr override="childStyle">
                                        <p:cTn dur="1" fill="hold" display="0" masterRel="nextClick" afterEffect="1"/>
                                        <p:tgtEl>
                                          <p:spTgt spid="412688"/>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12689"/>
                                        </p:tgtEl>
                                        <p:attrNameLst>
                                          <p:attrName>style.visibility</p:attrName>
                                        </p:attrNameLst>
                                      </p:cBhvr>
                                      <p:to>
                                        <p:strVal val="visible"/>
                                      </p:to>
                                    </p:set>
                                  </p:childTnLst>
                                  <p:subTnLst>
                                    <p:set>
                                      <p:cBhvr override="childStyle">
                                        <p:cTn dur="1" fill="hold" display="0" masterRel="nextClick" afterEffect="1"/>
                                        <p:tgtEl>
                                          <p:spTgt spid="412689"/>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2679"/>
                                        </p:tgtEl>
                                        <p:attrNameLst>
                                          <p:attrName>style.visibility</p:attrName>
                                        </p:attrNameLst>
                                      </p:cBhvr>
                                      <p:to>
                                        <p:strVal val="visible"/>
                                      </p:to>
                                    </p:set>
                                  </p:childTnLst>
                                  <p:subTnLst>
                                    <p:set>
                                      <p:cBhvr override="childStyle">
                                        <p:cTn dur="1" fill="hold" display="0" masterRel="nextClick" afterEffect="1"/>
                                        <p:tgtEl>
                                          <p:spTgt spid="412679"/>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12680"/>
                                        </p:tgtEl>
                                        <p:attrNameLst>
                                          <p:attrName>style.visibility</p:attrName>
                                        </p:attrNameLst>
                                      </p:cBhvr>
                                      <p:to>
                                        <p:strVal val="visible"/>
                                      </p:to>
                                    </p:set>
                                  </p:childTnLst>
                                  <p:subTnLst>
                                    <p:set>
                                      <p:cBhvr override="childStyle">
                                        <p:cTn dur="1" fill="hold" display="0" masterRel="nextClick" afterEffect="1"/>
                                        <p:tgtEl>
                                          <p:spTgt spid="412680"/>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12682"/>
                                        </p:tgtEl>
                                        <p:attrNameLst>
                                          <p:attrName>style.visibility</p:attrName>
                                        </p:attrNameLst>
                                      </p:cBhvr>
                                      <p:to>
                                        <p:strVal val="visible"/>
                                      </p:to>
                                    </p:set>
                                  </p:childTnLst>
                                  <p:subTnLst>
                                    <p:set>
                                      <p:cBhvr override="childStyle">
                                        <p:cTn dur="1" fill="hold" display="0" masterRel="nextClick" afterEffect="1"/>
                                        <p:tgtEl>
                                          <p:spTgt spid="412682"/>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12683"/>
                                        </p:tgtEl>
                                        <p:attrNameLst>
                                          <p:attrName>style.visibility</p:attrName>
                                        </p:attrNameLst>
                                      </p:cBhvr>
                                      <p:to>
                                        <p:strVal val="visible"/>
                                      </p:to>
                                    </p:set>
                                  </p:childTnLst>
                                  <p:subTnLst>
                                    <p:set>
                                      <p:cBhvr override="childStyle">
                                        <p:cTn dur="1" fill="hold" display="0" masterRel="nextClick" afterEffect="1"/>
                                        <p:tgtEl>
                                          <p:spTgt spid="412683"/>
                                        </p:tgtEl>
                                        <p:attrNameLst>
                                          <p:attrName>style.visibility</p:attrName>
                                        </p:attrNameLst>
                                      </p:cBhvr>
                                      <p:to>
                                        <p:strVal val="hidden"/>
                                      </p:to>
                                    </p:set>
                                  </p:sub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12684"/>
                                        </p:tgtEl>
                                        <p:attrNameLst>
                                          <p:attrName>style.visibility</p:attrName>
                                        </p:attrNameLst>
                                      </p:cBhvr>
                                      <p:to>
                                        <p:strVal val="visible"/>
                                      </p:to>
                                    </p:set>
                                  </p:childTnLst>
                                  <p:subTnLst>
                                    <p:set>
                                      <p:cBhvr override="childStyle">
                                        <p:cTn dur="1" fill="hold" display="0" masterRel="nextClick" afterEffect="1"/>
                                        <p:tgtEl>
                                          <p:spTgt spid="412684"/>
                                        </p:tgtEl>
                                        <p:attrNameLst>
                                          <p:attrName>style.visibility</p:attrName>
                                        </p:attrNameLst>
                                      </p:cBhvr>
                                      <p:to>
                                        <p:strVal val="hidden"/>
                                      </p:to>
                                    </p:set>
                                  </p:sub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12685"/>
                                        </p:tgtEl>
                                        <p:attrNameLst>
                                          <p:attrName>style.visibility</p:attrName>
                                        </p:attrNameLst>
                                      </p:cBhvr>
                                      <p:to>
                                        <p:strVal val="visible"/>
                                      </p:to>
                                    </p:set>
                                  </p:childTnLst>
                                  <p:subTnLst>
                                    <p:set>
                                      <p:cBhvr override="childStyle">
                                        <p:cTn dur="1" fill="hold" display="0" masterRel="nextClick" afterEffect="1"/>
                                        <p:tgtEl>
                                          <p:spTgt spid="41268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7" grpId="0" animBg="1"/>
      <p:bldP spid="412678" grpId="0" animBg="1"/>
      <p:bldP spid="412679" grpId="0" animBg="1"/>
      <p:bldP spid="412680" grpId="0" animBg="1"/>
      <p:bldP spid="412682" grpId="0" animBg="1"/>
      <p:bldP spid="412683" grpId="0" animBg="1"/>
      <p:bldP spid="412684" grpId="0" animBg="1"/>
      <p:bldP spid="412685" grpId="0" animBg="1"/>
      <p:bldP spid="412686" grpId="0" animBg="1"/>
      <p:bldP spid="412687" grpId="0" animBg="1"/>
      <p:bldP spid="412688" grpId="0" animBg="1"/>
      <p:bldP spid="412689" grpId="0" animBg="1"/>
      <p:bldP spid="41269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p:txBody>
          <a:bodyPr/>
          <a:lstStyle/>
          <a:p>
            <a:endParaRPr lang="zh-CN" altLang="en-US" smtClean="0"/>
          </a:p>
        </p:txBody>
      </p:sp>
      <p:sp>
        <p:nvSpPr>
          <p:cNvPr id="15367" name="Rectangle 3"/>
          <p:cNvSpPr>
            <a:spLocks noGrp="1" noChangeArrowheads="1"/>
          </p:cNvSpPr>
          <p:nvPr>
            <p:ph type="body" idx="1"/>
          </p:nvPr>
        </p:nvSpPr>
        <p:spPr>
          <a:xfrm>
            <a:off x="611188" y="1557338"/>
            <a:ext cx="8532812" cy="4114800"/>
          </a:xfrm>
          <a:noFill/>
        </p:spPr>
        <p:txBody>
          <a:bodyPr/>
          <a:lstStyle/>
          <a:p>
            <a:pPr>
              <a:buFont typeface="Wingdings" panose="05000000000000000000" pitchFamily="2" charset="2"/>
              <a:buNone/>
            </a:pPr>
            <a:r>
              <a:rPr lang="zh-CN" altLang="en-US" sz="2400" b="1" smtClean="0"/>
              <a:t>产生的频率分量：</a:t>
            </a:r>
          </a:p>
          <a:p>
            <a:pPr>
              <a:buFont typeface="Wingdings" panose="05000000000000000000" pitchFamily="2" charset="2"/>
              <a:buNone/>
            </a:pPr>
            <a:r>
              <a:rPr lang="zh-CN" altLang="en-US" sz="2800" b="1" smtClean="0"/>
              <a:t>         </a:t>
            </a:r>
            <a:r>
              <a:rPr lang="zh-CN" altLang="en-US" sz="2400" b="1" smtClean="0"/>
              <a:t>基波：</a:t>
            </a:r>
          </a:p>
          <a:p>
            <a:pPr>
              <a:buFont typeface="Wingdings" panose="05000000000000000000" pitchFamily="2" charset="2"/>
              <a:buNone/>
            </a:pPr>
            <a:r>
              <a:rPr lang="zh-CN" altLang="en-US" sz="2800" b="1" smtClean="0"/>
              <a:t>         </a:t>
            </a:r>
            <a:r>
              <a:rPr lang="zh-CN" altLang="en-US" sz="2400" b="1" smtClean="0"/>
              <a:t>谐波：</a:t>
            </a:r>
          </a:p>
          <a:p>
            <a:pPr>
              <a:buFont typeface="Wingdings" panose="05000000000000000000" pitchFamily="2" charset="2"/>
              <a:buNone/>
            </a:pPr>
            <a:r>
              <a:rPr lang="zh-CN" altLang="en-US" sz="2800" b="1" smtClean="0"/>
              <a:t>         </a:t>
            </a:r>
            <a:r>
              <a:rPr lang="zh-CN" altLang="en-US" sz="2400" b="1" smtClean="0"/>
              <a:t>二阶互调积</a:t>
            </a:r>
            <a:r>
              <a:rPr lang="zh-CN" altLang="en-US" sz="2400" b="1" smtClean="0">
                <a:latin typeface="Times New Roman" panose="02020603050405020304" pitchFamily="18" charset="0"/>
              </a:rPr>
              <a:t>(</a:t>
            </a:r>
            <a:r>
              <a:rPr lang="en-US" altLang="zh-CN" sz="2400" b="1" smtClean="0">
                <a:latin typeface="Times New Roman" panose="02020603050405020304" pitchFamily="18" charset="0"/>
              </a:rPr>
              <a:t>Second-Order Intermodulation products)：</a:t>
            </a:r>
          </a:p>
          <a:p>
            <a:pPr>
              <a:buFont typeface="Wingdings" panose="05000000000000000000" pitchFamily="2" charset="2"/>
              <a:buNone/>
            </a:pPr>
            <a:r>
              <a:rPr lang="en-US" altLang="zh-CN" sz="2000" b="1" smtClean="0"/>
              <a:t>                                    </a:t>
            </a:r>
          </a:p>
          <a:p>
            <a:pPr>
              <a:buFont typeface="Wingdings" panose="05000000000000000000" pitchFamily="2" charset="2"/>
              <a:buNone/>
            </a:pPr>
            <a:r>
              <a:rPr lang="zh-CN" altLang="en-US" sz="800" b="1" smtClean="0"/>
              <a:t>         </a:t>
            </a:r>
          </a:p>
          <a:p>
            <a:pPr>
              <a:buFont typeface="Wingdings" panose="05000000000000000000" pitchFamily="2" charset="2"/>
              <a:buNone/>
            </a:pPr>
            <a:r>
              <a:rPr lang="zh-CN" altLang="en-US" sz="2400" b="1" smtClean="0"/>
              <a:t>           三阶互调积</a:t>
            </a:r>
            <a:r>
              <a:rPr lang="zh-CN" altLang="en-US" sz="2400" b="1" smtClean="0">
                <a:latin typeface="Times New Roman" panose="02020603050405020304" pitchFamily="18" charset="0"/>
              </a:rPr>
              <a:t>(</a:t>
            </a:r>
            <a:r>
              <a:rPr lang="en-US" altLang="zh-CN" sz="2400" b="1" smtClean="0">
                <a:latin typeface="Times New Roman" panose="02020603050405020304" pitchFamily="18" charset="0"/>
              </a:rPr>
              <a:t>third-order Intermodulation products):</a:t>
            </a:r>
          </a:p>
          <a:p>
            <a:pPr>
              <a:buFont typeface="Wingdings" panose="05000000000000000000" pitchFamily="2" charset="2"/>
              <a:buNone/>
            </a:pPr>
            <a:r>
              <a:rPr lang="en-US" altLang="zh-CN" sz="2000" b="1" smtClean="0"/>
              <a:t>                       </a:t>
            </a:r>
          </a:p>
        </p:txBody>
      </p:sp>
      <p:graphicFrame>
        <p:nvGraphicFramePr>
          <p:cNvPr id="15362" name="Object 4"/>
          <p:cNvGraphicFramePr>
            <a:graphicFrameLocks noChangeAspect="1"/>
          </p:cNvGraphicFramePr>
          <p:nvPr/>
        </p:nvGraphicFramePr>
        <p:xfrm>
          <a:off x="2484438" y="1989138"/>
          <a:ext cx="1044575" cy="554037"/>
        </p:xfrm>
        <a:graphic>
          <a:graphicData uri="http://schemas.openxmlformats.org/presentationml/2006/ole">
            <mc:AlternateContent xmlns:mc="http://schemas.openxmlformats.org/markup-compatibility/2006">
              <mc:Choice xmlns:v="urn:schemas-microsoft-com:vml" Requires="v">
                <p:oleObj spid="_x0000_s117086" name="Equation" r:id="rId3" imgW="406080" imgH="215640" progId="Equation.3">
                  <p:embed/>
                </p:oleObj>
              </mc:Choice>
              <mc:Fallback>
                <p:oleObj name="Equation" r:id="rId3" imgW="406080" imgH="215640" progId="Equation.3">
                  <p:embed/>
                  <p:pic>
                    <p:nvPicPr>
                      <p:cNvPr id="1536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989138"/>
                        <a:ext cx="1044575"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 name="Object 5"/>
          <p:cNvGraphicFramePr>
            <a:graphicFrameLocks noChangeAspect="1"/>
          </p:cNvGraphicFramePr>
          <p:nvPr/>
        </p:nvGraphicFramePr>
        <p:xfrm>
          <a:off x="2411413" y="3429000"/>
          <a:ext cx="1425575" cy="638175"/>
        </p:xfrm>
        <a:graphic>
          <a:graphicData uri="http://schemas.openxmlformats.org/presentationml/2006/ole">
            <mc:AlternateContent xmlns:mc="http://schemas.openxmlformats.org/markup-compatibility/2006">
              <mc:Choice xmlns:v="urn:schemas-microsoft-com:vml" Requires="v">
                <p:oleObj spid="_x0000_s117087" name="Equation" r:id="rId5" imgW="482400" imgH="215640" progId="Equation.3">
                  <p:embed/>
                </p:oleObj>
              </mc:Choice>
              <mc:Fallback>
                <p:oleObj name="Equation" r:id="rId5" imgW="482400" imgH="215640" progId="Equation.3">
                  <p:embed/>
                  <p:pic>
                    <p:nvPicPr>
                      <p:cNvPr id="1536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3429000"/>
                        <a:ext cx="142557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4" name="Object 6"/>
          <p:cNvGraphicFramePr>
            <a:graphicFrameLocks noChangeAspect="1"/>
          </p:cNvGraphicFramePr>
          <p:nvPr/>
        </p:nvGraphicFramePr>
        <p:xfrm>
          <a:off x="2484438" y="2565400"/>
          <a:ext cx="2447925" cy="484188"/>
        </p:xfrm>
        <a:graphic>
          <a:graphicData uri="http://schemas.openxmlformats.org/presentationml/2006/ole">
            <mc:AlternateContent xmlns:mc="http://schemas.openxmlformats.org/markup-compatibility/2006">
              <mc:Choice xmlns:v="urn:schemas-microsoft-com:vml" Requires="v">
                <p:oleObj spid="_x0000_s117088" name="Equation" r:id="rId7" imgW="1091880" imgH="215640" progId="Equation.3">
                  <p:embed/>
                </p:oleObj>
              </mc:Choice>
              <mc:Fallback>
                <p:oleObj name="Equation" r:id="rId7" imgW="1091880" imgH="215640" progId="Equation.3">
                  <p:embed/>
                  <p:pic>
                    <p:nvPicPr>
                      <p:cNvPr id="1536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2565400"/>
                        <a:ext cx="244792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5" name="Object 7"/>
          <p:cNvGraphicFramePr>
            <a:graphicFrameLocks noChangeAspect="1"/>
          </p:cNvGraphicFramePr>
          <p:nvPr/>
        </p:nvGraphicFramePr>
        <p:xfrm>
          <a:off x="2484438" y="4581525"/>
          <a:ext cx="1565275" cy="1277938"/>
        </p:xfrm>
        <a:graphic>
          <a:graphicData uri="http://schemas.openxmlformats.org/presentationml/2006/ole">
            <mc:AlternateContent xmlns:mc="http://schemas.openxmlformats.org/markup-compatibility/2006">
              <mc:Choice xmlns:v="urn:schemas-microsoft-com:vml" Requires="v">
                <p:oleObj spid="_x0000_s117089" name="Equation" r:id="rId9" imgW="558720" imgH="457200" progId="Equation.3">
                  <p:embed/>
                </p:oleObj>
              </mc:Choice>
              <mc:Fallback>
                <p:oleObj name="Equation" r:id="rId9" imgW="558720" imgH="457200" progId="Equation.3">
                  <p:embed/>
                  <p:pic>
                    <p:nvPicPr>
                      <p:cNvPr id="1536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4438" y="4581525"/>
                        <a:ext cx="1565275" cy="1277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68992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body" idx="1"/>
          </p:nvPr>
        </p:nvSpPr>
        <p:spPr>
          <a:xfrm>
            <a:off x="684213" y="1628775"/>
            <a:ext cx="8269287" cy="4114800"/>
          </a:xfrm>
        </p:spPr>
        <p:txBody>
          <a:bodyPr/>
          <a:lstStyle/>
          <a:p>
            <a:pPr>
              <a:buFont typeface="Wingdings" panose="05000000000000000000" pitchFamily="2" charset="2"/>
              <a:buNone/>
            </a:pPr>
            <a:r>
              <a:rPr lang="zh-CN" altLang="en-US" sz="2400" b="1" smtClean="0"/>
              <a:t>其中，</a:t>
            </a:r>
            <a:r>
              <a:rPr lang="zh-CN" altLang="en-US" sz="2800" b="1" smtClean="0"/>
              <a:t>                                             </a:t>
            </a:r>
          </a:p>
          <a:p>
            <a:pPr>
              <a:buFont typeface="Wingdings" panose="05000000000000000000" pitchFamily="2" charset="2"/>
              <a:buNone/>
            </a:pPr>
            <a:endParaRPr lang="zh-CN" altLang="en-US" sz="800" b="1" smtClean="0"/>
          </a:p>
          <a:p>
            <a:pPr>
              <a:buFont typeface="Wingdings" panose="05000000000000000000" pitchFamily="2" charset="2"/>
              <a:buNone/>
            </a:pPr>
            <a:r>
              <a:rPr lang="zh-CN" altLang="en-US" sz="2400" b="1" smtClean="0"/>
              <a:t>落在系统的频带之外，只有</a:t>
            </a:r>
          </a:p>
          <a:p>
            <a:pPr>
              <a:buFont typeface="Wingdings" panose="05000000000000000000" pitchFamily="2" charset="2"/>
              <a:buNone/>
            </a:pPr>
            <a:endParaRPr lang="zh-CN" altLang="en-US" sz="800" b="1" smtClean="0"/>
          </a:p>
          <a:p>
            <a:pPr>
              <a:buFont typeface="Wingdings" panose="05000000000000000000" pitchFamily="2" charset="2"/>
              <a:buNone/>
            </a:pPr>
            <a:r>
              <a:rPr lang="zh-CN" altLang="en-US" sz="2400" b="1" smtClean="0"/>
              <a:t>落在通频带之内，因而产生失真，所以必须对其相关特性进</a:t>
            </a:r>
          </a:p>
          <a:p>
            <a:pPr>
              <a:buFont typeface="Wingdings" panose="05000000000000000000" pitchFamily="2" charset="2"/>
              <a:buNone/>
            </a:pPr>
            <a:r>
              <a:rPr lang="zh-CN" altLang="en-US" sz="2400" b="1" smtClean="0"/>
              <a:t>行研究研究之。 </a:t>
            </a:r>
          </a:p>
        </p:txBody>
      </p:sp>
      <p:graphicFrame>
        <p:nvGraphicFramePr>
          <p:cNvPr id="16386" name="Object 3"/>
          <p:cNvGraphicFramePr>
            <a:graphicFrameLocks noChangeAspect="1"/>
          </p:cNvGraphicFramePr>
          <p:nvPr/>
        </p:nvGraphicFramePr>
        <p:xfrm>
          <a:off x="1522413" y="1668463"/>
          <a:ext cx="5991225" cy="473075"/>
        </p:xfrm>
        <a:graphic>
          <a:graphicData uri="http://schemas.openxmlformats.org/presentationml/2006/ole">
            <mc:AlternateContent xmlns:mc="http://schemas.openxmlformats.org/markup-compatibility/2006">
              <mc:Choice xmlns:v="urn:schemas-microsoft-com:vml" Requires="v">
                <p:oleObj spid="_x0000_s117936" name="Equation" r:id="rId3" imgW="2730240" imgH="215640" progId="Equation.3">
                  <p:embed/>
                </p:oleObj>
              </mc:Choice>
              <mc:Fallback>
                <p:oleObj name="Equation" r:id="rId3" imgW="2730240" imgH="215640" progId="Equation.3">
                  <p:embed/>
                  <p:pic>
                    <p:nvPicPr>
                      <p:cNvPr id="1638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413" y="1668463"/>
                        <a:ext cx="59912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7" name="Object 4"/>
          <p:cNvGraphicFramePr>
            <a:graphicFrameLocks noChangeAspect="1"/>
          </p:cNvGraphicFramePr>
          <p:nvPr/>
        </p:nvGraphicFramePr>
        <p:xfrm>
          <a:off x="4586288" y="2278063"/>
          <a:ext cx="2711450" cy="465137"/>
        </p:xfrm>
        <a:graphic>
          <a:graphicData uri="http://schemas.openxmlformats.org/presentationml/2006/ole">
            <mc:AlternateContent xmlns:mc="http://schemas.openxmlformats.org/markup-compatibility/2006">
              <mc:Choice xmlns:v="urn:schemas-microsoft-com:vml" Requires="v">
                <p:oleObj spid="_x0000_s117937" name="Equation" r:id="rId5" imgW="1257120" imgH="215640" progId="Equation.3">
                  <p:embed/>
                </p:oleObj>
              </mc:Choice>
              <mc:Fallback>
                <p:oleObj name="Equation" r:id="rId5" imgW="1257120" imgH="215640" progId="Equation.3">
                  <p:embed/>
                  <p:pic>
                    <p:nvPicPr>
                      <p:cNvPr id="1638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6288" y="2278063"/>
                        <a:ext cx="2711450"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55167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1" name="Rectangle 2"/>
          <p:cNvSpPr>
            <a:spLocks noGrp="1" noChangeArrowheads="1"/>
          </p:cNvSpPr>
          <p:nvPr>
            <p:ph type="title"/>
          </p:nvPr>
        </p:nvSpPr>
        <p:spPr/>
        <p:txBody>
          <a:bodyPr/>
          <a:lstStyle/>
          <a:p>
            <a:endParaRPr lang="zh-CN" altLang="en-US" smtClean="0"/>
          </a:p>
        </p:txBody>
      </p:sp>
      <p:grpSp>
        <p:nvGrpSpPr>
          <p:cNvPr id="17422" name="Group 3"/>
          <p:cNvGrpSpPr>
            <a:grpSpLocks/>
          </p:cNvGrpSpPr>
          <p:nvPr/>
        </p:nvGrpSpPr>
        <p:grpSpPr bwMode="auto">
          <a:xfrm>
            <a:off x="685800" y="2514600"/>
            <a:ext cx="1704975" cy="1801813"/>
            <a:chOff x="384" y="1824"/>
            <a:chExt cx="1074" cy="1135"/>
          </a:xfrm>
        </p:grpSpPr>
        <p:grpSp>
          <p:nvGrpSpPr>
            <p:cNvPr id="17444" name="Group 4"/>
            <p:cNvGrpSpPr>
              <a:grpSpLocks/>
            </p:cNvGrpSpPr>
            <p:nvPr/>
          </p:nvGrpSpPr>
          <p:grpSpPr bwMode="auto">
            <a:xfrm>
              <a:off x="528" y="2208"/>
              <a:ext cx="864" cy="528"/>
              <a:chOff x="336" y="2208"/>
              <a:chExt cx="864" cy="528"/>
            </a:xfrm>
          </p:grpSpPr>
          <p:sp>
            <p:nvSpPr>
              <p:cNvPr id="17446" name="Line 5"/>
              <p:cNvSpPr>
                <a:spLocks noChangeShapeType="1"/>
              </p:cNvSpPr>
              <p:nvPr/>
            </p:nvSpPr>
            <p:spPr bwMode="auto">
              <a:xfrm>
                <a:off x="336" y="2736"/>
                <a:ext cx="864" cy="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447" name="Line 6"/>
              <p:cNvSpPr>
                <a:spLocks noChangeShapeType="1"/>
              </p:cNvSpPr>
              <p:nvPr/>
            </p:nvSpPr>
            <p:spPr bwMode="auto">
              <a:xfrm flipV="1">
                <a:off x="672" y="2208"/>
                <a:ext cx="0" cy="5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48" name="Line 7"/>
              <p:cNvSpPr>
                <a:spLocks noChangeShapeType="1"/>
              </p:cNvSpPr>
              <p:nvPr/>
            </p:nvSpPr>
            <p:spPr bwMode="auto">
              <a:xfrm flipV="1">
                <a:off x="816" y="2208"/>
                <a:ext cx="0" cy="5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7418" name="Object 8"/>
            <p:cNvGraphicFramePr>
              <a:graphicFrameLocks noChangeAspect="1"/>
            </p:cNvGraphicFramePr>
            <p:nvPr/>
          </p:nvGraphicFramePr>
          <p:xfrm>
            <a:off x="768" y="2736"/>
            <a:ext cx="175" cy="212"/>
          </p:xfrm>
          <a:graphic>
            <a:graphicData uri="http://schemas.openxmlformats.org/presentationml/2006/ole">
              <mc:AlternateContent xmlns:mc="http://schemas.openxmlformats.org/markup-compatibility/2006">
                <mc:Choice xmlns:v="urn:schemas-microsoft-com:vml" Requires="v">
                  <p:oleObj spid="_x0000_s119743" name="Equation" r:id="rId3" imgW="177480" imgH="215640" progId="Equation.3">
                    <p:embed/>
                  </p:oleObj>
                </mc:Choice>
                <mc:Fallback>
                  <p:oleObj name="Equation" r:id="rId3" imgW="177480" imgH="215640" progId="Equation.3">
                    <p:embed/>
                    <p:pic>
                      <p:nvPicPr>
                        <p:cNvPr id="1741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2736"/>
                          <a:ext cx="17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9" name="Object 9"/>
            <p:cNvGraphicFramePr>
              <a:graphicFrameLocks noChangeAspect="1"/>
            </p:cNvGraphicFramePr>
            <p:nvPr/>
          </p:nvGraphicFramePr>
          <p:xfrm>
            <a:off x="954" y="2736"/>
            <a:ext cx="187" cy="212"/>
          </p:xfrm>
          <a:graphic>
            <a:graphicData uri="http://schemas.openxmlformats.org/presentationml/2006/ole">
              <mc:AlternateContent xmlns:mc="http://schemas.openxmlformats.org/markup-compatibility/2006">
                <mc:Choice xmlns:v="urn:schemas-microsoft-com:vml" Requires="v">
                  <p:oleObj spid="_x0000_s119744" name="Equation" r:id="rId5" imgW="190440" imgH="215640" progId="Equation.3">
                    <p:embed/>
                  </p:oleObj>
                </mc:Choice>
                <mc:Fallback>
                  <p:oleObj name="Equation" r:id="rId5" imgW="190440" imgH="215640" progId="Equation.3">
                    <p:embed/>
                    <p:pic>
                      <p:nvPicPr>
                        <p:cNvPr id="1741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 y="2736"/>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0" name="Object 10"/>
            <p:cNvGraphicFramePr>
              <a:graphicFrameLocks noChangeAspect="1"/>
            </p:cNvGraphicFramePr>
            <p:nvPr/>
          </p:nvGraphicFramePr>
          <p:xfrm>
            <a:off x="1308" y="2821"/>
            <a:ext cx="150" cy="138"/>
          </p:xfrm>
          <a:graphic>
            <a:graphicData uri="http://schemas.openxmlformats.org/presentationml/2006/ole">
              <mc:AlternateContent xmlns:mc="http://schemas.openxmlformats.org/markup-compatibility/2006">
                <mc:Choice xmlns:v="urn:schemas-microsoft-com:vml" Requires="v">
                  <p:oleObj spid="_x0000_s119745" name="Equation" r:id="rId7" imgW="152280" imgH="139680" progId="Equation.3">
                    <p:embed/>
                  </p:oleObj>
                </mc:Choice>
                <mc:Fallback>
                  <p:oleObj name="Equation" r:id="rId7" imgW="152280" imgH="139680" progId="Equation.3">
                    <p:embed/>
                    <p:pic>
                      <p:nvPicPr>
                        <p:cNvPr id="1742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 y="2821"/>
                          <a:ext cx="150"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45" name="Text Box 11"/>
            <p:cNvSpPr txBox="1">
              <a:spLocks noChangeArrowheads="1"/>
            </p:cNvSpPr>
            <p:nvPr/>
          </p:nvSpPr>
          <p:spPr bwMode="auto">
            <a:xfrm>
              <a:off x="384" y="1824"/>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i="0">
                  <a:latin typeface="Tahoma" panose="020B0604030504040204" pitchFamily="34" charset="0"/>
                </a:rPr>
                <a:t>输入</a:t>
              </a:r>
            </a:p>
          </p:txBody>
        </p:sp>
      </p:grpSp>
      <p:grpSp>
        <p:nvGrpSpPr>
          <p:cNvPr id="17423" name="Group 12"/>
          <p:cNvGrpSpPr>
            <a:grpSpLocks/>
          </p:cNvGrpSpPr>
          <p:nvPr/>
        </p:nvGrpSpPr>
        <p:grpSpPr bwMode="auto">
          <a:xfrm>
            <a:off x="3962400" y="2590800"/>
            <a:ext cx="4343400" cy="2165350"/>
            <a:chOff x="2496" y="1632"/>
            <a:chExt cx="2736" cy="1364"/>
          </a:xfrm>
        </p:grpSpPr>
        <p:grpSp>
          <p:nvGrpSpPr>
            <p:cNvPr id="17425" name="Group 13"/>
            <p:cNvGrpSpPr>
              <a:grpSpLocks/>
            </p:cNvGrpSpPr>
            <p:nvPr/>
          </p:nvGrpSpPr>
          <p:grpSpPr bwMode="auto">
            <a:xfrm>
              <a:off x="2496" y="2016"/>
              <a:ext cx="2736" cy="980"/>
              <a:chOff x="1968" y="2256"/>
              <a:chExt cx="2736" cy="980"/>
            </a:xfrm>
          </p:grpSpPr>
          <p:sp>
            <p:nvSpPr>
              <p:cNvPr id="17427" name="Line 14"/>
              <p:cNvSpPr>
                <a:spLocks noChangeShapeType="1"/>
              </p:cNvSpPr>
              <p:nvPr/>
            </p:nvSpPr>
            <p:spPr bwMode="auto">
              <a:xfrm>
                <a:off x="2160" y="2736"/>
                <a:ext cx="2544" cy="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17428" name="Group 15"/>
              <p:cNvGrpSpPr>
                <a:grpSpLocks/>
              </p:cNvGrpSpPr>
              <p:nvPr/>
            </p:nvGrpSpPr>
            <p:grpSpPr bwMode="auto">
              <a:xfrm>
                <a:off x="2448" y="2256"/>
                <a:ext cx="288" cy="480"/>
                <a:chOff x="2448" y="2256"/>
                <a:chExt cx="288" cy="480"/>
              </a:xfrm>
            </p:grpSpPr>
            <p:sp>
              <p:nvSpPr>
                <p:cNvPr id="17440" name="Line 16"/>
                <p:cNvSpPr>
                  <a:spLocks noChangeShapeType="1"/>
                </p:cNvSpPr>
                <p:nvPr/>
              </p:nvSpPr>
              <p:spPr bwMode="auto">
                <a:xfrm flipV="1">
                  <a:off x="2544" y="2256"/>
                  <a:ext cx="0" cy="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41" name="Line 17"/>
                <p:cNvSpPr>
                  <a:spLocks noChangeShapeType="1"/>
                </p:cNvSpPr>
                <p:nvPr/>
              </p:nvSpPr>
              <p:spPr bwMode="auto">
                <a:xfrm flipV="1">
                  <a:off x="2448" y="2400"/>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42" name="Line 18"/>
                <p:cNvSpPr>
                  <a:spLocks noChangeShapeType="1"/>
                </p:cNvSpPr>
                <p:nvPr/>
              </p:nvSpPr>
              <p:spPr bwMode="auto">
                <a:xfrm flipH="1" flipV="1">
                  <a:off x="2640" y="2256"/>
                  <a:ext cx="0" cy="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43" name="Line 19"/>
                <p:cNvSpPr>
                  <a:spLocks noChangeShapeType="1"/>
                </p:cNvSpPr>
                <p:nvPr/>
              </p:nvSpPr>
              <p:spPr bwMode="auto">
                <a:xfrm flipH="1" flipV="1">
                  <a:off x="2736" y="2400"/>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7429" name="Group 20"/>
              <p:cNvGrpSpPr>
                <a:grpSpLocks/>
              </p:cNvGrpSpPr>
              <p:nvPr/>
            </p:nvGrpSpPr>
            <p:grpSpPr bwMode="auto">
              <a:xfrm>
                <a:off x="3744" y="2448"/>
                <a:ext cx="288" cy="288"/>
                <a:chOff x="3744" y="2256"/>
                <a:chExt cx="288" cy="480"/>
              </a:xfrm>
            </p:grpSpPr>
            <p:sp>
              <p:nvSpPr>
                <p:cNvPr id="17436" name="Line 21"/>
                <p:cNvSpPr>
                  <a:spLocks noChangeShapeType="1"/>
                </p:cNvSpPr>
                <p:nvPr/>
              </p:nvSpPr>
              <p:spPr bwMode="auto">
                <a:xfrm flipV="1">
                  <a:off x="3840" y="2256"/>
                  <a:ext cx="0" cy="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37" name="Line 22"/>
                <p:cNvSpPr>
                  <a:spLocks noChangeShapeType="1"/>
                </p:cNvSpPr>
                <p:nvPr/>
              </p:nvSpPr>
              <p:spPr bwMode="auto">
                <a:xfrm flipV="1">
                  <a:off x="3744" y="2400"/>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38" name="Line 23"/>
                <p:cNvSpPr>
                  <a:spLocks noChangeShapeType="1"/>
                </p:cNvSpPr>
                <p:nvPr/>
              </p:nvSpPr>
              <p:spPr bwMode="auto">
                <a:xfrm flipH="1" flipV="1">
                  <a:off x="3936" y="2256"/>
                  <a:ext cx="0" cy="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39" name="Line 24"/>
                <p:cNvSpPr>
                  <a:spLocks noChangeShapeType="1"/>
                </p:cNvSpPr>
                <p:nvPr/>
              </p:nvSpPr>
              <p:spPr bwMode="auto">
                <a:xfrm flipH="1" flipV="1">
                  <a:off x="4032" y="2400"/>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7430" name="Freeform 25"/>
              <p:cNvSpPr>
                <a:spLocks/>
              </p:cNvSpPr>
              <p:nvPr/>
            </p:nvSpPr>
            <p:spPr bwMode="auto">
              <a:xfrm>
                <a:off x="3024" y="2640"/>
                <a:ext cx="48" cy="144"/>
              </a:xfrm>
              <a:custGeom>
                <a:avLst/>
                <a:gdLst>
                  <a:gd name="T0" fmla="*/ 48 w 48"/>
                  <a:gd name="T1" fmla="*/ 0 h 144"/>
                  <a:gd name="T2" fmla="*/ 0 w 48"/>
                  <a:gd name="T3" fmla="*/ 48 h 144"/>
                  <a:gd name="T4" fmla="*/ 48 w 48"/>
                  <a:gd name="T5" fmla="*/ 96 h 144"/>
                  <a:gd name="T6" fmla="*/ 0 w 48"/>
                  <a:gd name="T7" fmla="*/ 144 h 144"/>
                  <a:gd name="T8" fmla="*/ 0 60000 65536"/>
                  <a:gd name="T9" fmla="*/ 0 60000 65536"/>
                  <a:gd name="T10" fmla="*/ 0 60000 65536"/>
                  <a:gd name="T11" fmla="*/ 0 60000 65536"/>
                  <a:gd name="T12" fmla="*/ 0 w 48"/>
                  <a:gd name="T13" fmla="*/ 0 h 144"/>
                  <a:gd name="T14" fmla="*/ 48 w 48"/>
                  <a:gd name="T15" fmla="*/ 144 h 144"/>
                </a:gdLst>
                <a:ahLst/>
                <a:cxnLst>
                  <a:cxn ang="T8">
                    <a:pos x="T0" y="T1"/>
                  </a:cxn>
                  <a:cxn ang="T9">
                    <a:pos x="T2" y="T3"/>
                  </a:cxn>
                  <a:cxn ang="T10">
                    <a:pos x="T4" y="T5"/>
                  </a:cxn>
                  <a:cxn ang="T11">
                    <a:pos x="T6" y="T7"/>
                  </a:cxn>
                </a:cxnLst>
                <a:rect l="T12" t="T13" r="T14" b="T15"/>
                <a:pathLst>
                  <a:path w="48" h="144">
                    <a:moveTo>
                      <a:pt x="48" y="0"/>
                    </a:moveTo>
                    <a:cubicBezTo>
                      <a:pt x="24" y="16"/>
                      <a:pt x="0" y="32"/>
                      <a:pt x="0" y="48"/>
                    </a:cubicBezTo>
                    <a:cubicBezTo>
                      <a:pt x="0" y="64"/>
                      <a:pt x="48" y="80"/>
                      <a:pt x="48" y="96"/>
                    </a:cubicBezTo>
                    <a:cubicBezTo>
                      <a:pt x="48" y="112"/>
                      <a:pt x="24" y="128"/>
                      <a:pt x="0"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7431" name="Freeform 26"/>
              <p:cNvSpPr>
                <a:spLocks/>
              </p:cNvSpPr>
              <p:nvPr/>
            </p:nvSpPr>
            <p:spPr bwMode="auto">
              <a:xfrm>
                <a:off x="3072" y="2640"/>
                <a:ext cx="48" cy="144"/>
              </a:xfrm>
              <a:custGeom>
                <a:avLst/>
                <a:gdLst>
                  <a:gd name="T0" fmla="*/ 48 w 48"/>
                  <a:gd name="T1" fmla="*/ 0 h 144"/>
                  <a:gd name="T2" fmla="*/ 0 w 48"/>
                  <a:gd name="T3" fmla="*/ 48 h 144"/>
                  <a:gd name="T4" fmla="*/ 48 w 48"/>
                  <a:gd name="T5" fmla="*/ 96 h 144"/>
                  <a:gd name="T6" fmla="*/ 0 w 48"/>
                  <a:gd name="T7" fmla="*/ 144 h 144"/>
                  <a:gd name="T8" fmla="*/ 0 60000 65536"/>
                  <a:gd name="T9" fmla="*/ 0 60000 65536"/>
                  <a:gd name="T10" fmla="*/ 0 60000 65536"/>
                  <a:gd name="T11" fmla="*/ 0 60000 65536"/>
                  <a:gd name="T12" fmla="*/ 0 w 48"/>
                  <a:gd name="T13" fmla="*/ 0 h 144"/>
                  <a:gd name="T14" fmla="*/ 48 w 48"/>
                  <a:gd name="T15" fmla="*/ 144 h 144"/>
                </a:gdLst>
                <a:ahLst/>
                <a:cxnLst>
                  <a:cxn ang="T8">
                    <a:pos x="T0" y="T1"/>
                  </a:cxn>
                  <a:cxn ang="T9">
                    <a:pos x="T2" y="T3"/>
                  </a:cxn>
                  <a:cxn ang="T10">
                    <a:pos x="T4" y="T5"/>
                  </a:cxn>
                  <a:cxn ang="T11">
                    <a:pos x="T6" y="T7"/>
                  </a:cxn>
                </a:cxnLst>
                <a:rect l="T12" t="T13" r="T14" b="T15"/>
                <a:pathLst>
                  <a:path w="48" h="144">
                    <a:moveTo>
                      <a:pt x="48" y="0"/>
                    </a:moveTo>
                    <a:cubicBezTo>
                      <a:pt x="24" y="16"/>
                      <a:pt x="0" y="32"/>
                      <a:pt x="0" y="48"/>
                    </a:cubicBezTo>
                    <a:cubicBezTo>
                      <a:pt x="0" y="64"/>
                      <a:pt x="48" y="80"/>
                      <a:pt x="48" y="96"/>
                    </a:cubicBezTo>
                    <a:cubicBezTo>
                      <a:pt x="48" y="112"/>
                      <a:pt x="24" y="128"/>
                      <a:pt x="0"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17410" name="Object 27"/>
              <p:cNvGraphicFramePr>
                <a:graphicFrameLocks noChangeAspect="1"/>
              </p:cNvGraphicFramePr>
              <p:nvPr/>
            </p:nvGraphicFramePr>
            <p:xfrm>
              <a:off x="2448" y="2736"/>
              <a:ext cx="175" cy="212"/>
            </p:xfrm>
            <a:graphic>
              <a:graphicData uri="http://schemas.openxmlformats.org/presentationml/2006/ole">
                <mc:AlternateContent xmlns:mc="http://schemas.openxmlformats.org/markup-compatibility/2006">
                  <mc:Choice xmlns:v="urn:schemas-microsoft-com:vml" Requires="v">
                    <p:oleObj spid="_x0000_s119746" name="Equation" r:id="rId9" imgW="177480" imgH="215640" progId="Equation.3">
                      <p:embed/>
                    </p:oleObj>
                  </mc:Choice>
                  <mc:Fallback>
                    <p:oleObj name="Equation" r:id="rId9" imgW="177480" imgH="215640" progId="Equation.3">
                      <p:embed/>
                      <p:pic>
                        <p:nvPicPr>
                          <p:cNvPr id="1741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8" y="2736"/>
                            <a:ext cx="17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28"/>
              <p:cNvGraphicFramePr>
                <a:graphicFrameLocks noChangeAspect="1"/>
              </p:cNvGraphicFramePr>
              <p:nvPr/>
            </p:nvGraphicFramePr>
            <p:xfrm>
              <a:off x="2592" y="2736"/>
              <a:ext cx="187" cy="212"/>
            </p:xfrm>
            <a:graphic>
              <a:graphicData uri="http://schemas.openxmlformats.org/presentationml/2006/ole">
                <mc:AlternateContent xmlns:mc="http://schemas.openxmlformats.org/markup-compatibility/2006">
                  <mc:Choice xmlns:v="urn:schemas-microsoft-com:vml" Requires="v">
                    <p:oleObj spid="_x0000_s119747" name="Equation" r:id="rId11" imgW="190440" imgH="215640" progId="Equation.3">
                      <p:embed/>
                    </p:oleObj>
                  </mc:Choice>
                  <mc:Fallback>
                    <p:oleObj name="Equation" r:id="rId11" imgW="190440" imgH="215640" progId="Equation.3">
                      <p:embed/>
                      <p:pic>
                        <p:nvPicPr>
                          <p:cNvPr id="17411"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2" y="2736"/>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29"/>
              <p:cNvGraphicFramePr>
                <a:graphicFrameLocks noChangeAspect="1"/>
              </p:cNvGraphicFramePr>
              <p:nvPr/>
            </p:nvGraphicFramePr>
            <p:xfrm>
              <a:off x="1968" y="2976"/>
              <a:ext cx="536" cy="212"/>
            </p:xfrm>
            <a:graphic>
              <a:graphicData uri="http://schemas.openxmlformats.org/presentationml/2006/ole">
                <mc:AlternateContent xmlns:mc="http://schemas.openxmlformats.org/markup-compatibility/2006">
                  <mc:Choice xmlns:v="urn:schemas-microsoft-com:vml" Requires="v">
                    <p:oleObj spid="_x0000_s119748" name="Equation" r:id="rId13" imgW="545760" imgH="215640" progId="Equation.3">
                      <p:embed/>
                    </p:oleObj>
                  </mc:Choice>
                  <mc:Fallback>
                    <p:oleObj name="Equation" r:id="rId13" imgW="545760" imgH="215640" progId="Equation.3">
                      <p:embed/>
                      <p:pic>
                        <p:nvPicPr>
                          <p:cNvPr id="17412"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8" y="2976"/>
                            <a:ext cx="5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2" name="Line 30"/>
              <p:cNvSpPr>
                <a:spLocks noChangeShapeType="1"/>
              </p:cNvSpPr>
              <p:nvPr/>
            </p:nvSpPr>
            <p:spPr bwMode="auto">
              <a:xfrm flipV="1">
                <a:off x="2256" y="2784"/>
                <a:ext cx="144" cy="24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7413" name="Object 31"/>
              <p:cNvGraphicFramePr>
                <a:graphicFrameLocks noChangeAspect="1"/>
              </p:cNvGraphicFramePr>
              <p:nvPr/>
            </p:nvGraphicFramePr>
            <p:xfrm>
              <a:off x="2640" y="2976"/>
              <a:ext cx="536" cy="212"/>
            </p:xfrm>
            <a:graphic>
              <a:graphicData uri="http://schemas.openxmlformats.org/presentationml/2006/ole">
                <mc:AlternateContent xmlns:mc="http://schemas.openxmlformats.org/markup-compatibility/2006">
                  <mc:Choice xmlns:v="urn:schemas-microsoft-com:vml" Requires="v">
                    <p:oleObj spid="_x0000_s119749" name="Equation" r:id="rId15" imgW="545760" imgH="215640" progId="Equation.3">
                      <p:embed/>
                    </p:oleObj>
                  </mc:Choice>
                  <mc:Fallback>
                    <p:oleObj name="Equation" r:id="rId15" imgW="545760" imgH="215640" progId="Equation.3">
                      <p:embed/>
                      <p:pic>
                        <p:nvPicPr>
                          <p:cNvPr id="17413"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0" y="2976"/>
                            <a:ext cx="5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3" name="Line 32"/>
              <p:cNvSpPr>
                <a:spLocks noChangeShapeType="1"/>
              </p:cNvSpPr>
              <p:nvPr/>
            </p:nvSpPr>
            <p:spPr bwMode="auto">
              <a:xfrm flipH="1" flipV="1">
                <a:off x="2736" y="2784"/>
                <a:ext cx="144" cy="24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7414" name="Object 33"/>
              <p:cNvGraphicFramePr>
                <a:graphicFrameLocks noChangeAspect="1"/>
              </p:cNvGraphicFramePr>
              <p:nvPr/>
            </p:nvGraphicFramePr>
            <p:xfrm>
              <a:off x="3504" y="2736"/>
              <a:ext cx="271" cy="241"/>
            </p:xfrm>
            <a:graphic>
              <a:graphicData uri="http://schemas.openxmlformats.org/presentationml/2006/ole">
                <mc:AlternateContent xmlns:mc="http://schemas.openxmlformats.org/markup-compatibility/2006">
                  <mc:Choice xmlns:v="urn:schemas-microsoft-com:vml" Requires="v">
                    <p:oleObj spid="_x0000_s119750" name="Equation" r:id="rId17" imgW="241200" imgH="215640" progId="Equation.3">
                      <p:embed/>
                    </p:oleObj>
                  </mc:Choice>
                  <mc:Fallback>
                    <p:oleObj name="Equation" r:id="rId17" imgW="241200" imgH="215640" progId="Equation.3">
                      <p:embed/>
                      <p:pic>
                        <p:nvPicPr>
                          <p:cNvPr id="17414" name="Object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4" y="2736"/>
                            <a:ext cx="27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34"/>
              <p:cNvGraphicFramePr>
                <a:graphicFrameLocks noChangeAspect="1"/>
              </p:cNvGraphicFramePr>
              <p:nvPr/>
            </p:nvGraphicFramePr>
            <p:xfrm>
              <a:off x="3984" y="2736"/>
              <a:ext cx="300" cy="241"/>
            </p:xfrm>
            <a:graphic>
              <a:graphicData uri="http://schemas.openxmlformats.org/presentationml/2006/ole">
                <mc:AlternateContent xmlns:mc="http://schemas.openxmlformats.org/markup-compatibility/2006">
                  <mc:Choice xmlns:v="urn:schemas-microsoft-com:vml" Requires="v">
                    <p:oleObj spid="_x0000_s119751" name="Equation" r:id="rId19" imgW="266400" imgH="215640" progId="Equation.3">
                      <p:embed/>
                    </p:oleObj>
                  </mc:Choice>
                  <mc:Fallback>
                    <p:oleObj name="Equation" r:id="rId19" imgW="266400" imgH="215640" progId="Equation.3">
                      <p:embed/>
                      <p:pic>
                        <p:nvPicPr>
                          <p:cNvPr id="17415"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4" y="2736"/>
                            <a:ext cx="300"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35"/>
              <p:cNvGraphicFramePr>
                <a:graphicFrameLocks noChangeAspect="1"/>
              </p:cNvGraphicFramePr>
              <p:nvPr/>
            </p:nvGraphicFramePr>
            <p:xfrm>
              <a:off x="3360" y="3024"/>
              <a:ext cx="536" cy="212"/>
            </p:xfrm>
            <a:graphic>
              <a:graphicData uri="http://schemas.openxmlformats.org/presentationml/2006/ole">
                <mc:AlternateContent xmlns:mc="http://schemas.openxmlformats.org/markup-compatibility/2006">
                  <mc:Choice xmlns:v="urn:schemas-microsoft-com:vml" Requires="v">
                    <p:oleObj spid="_x0000_s119752" name="Equation" r:id="rId21" imgW="545760" imgH="215640" progId="Equation.3">
                      <p:embed/>
                    </p:oleObj>
                  </mc:Choice>
                  <mc:Fallback>
                    <p:oleObj name="Equation" r:id="rId21" imgW="545760" imgH="215640" progId="Equation.3">
                      <p:embed/>
                      <p:pic>
                        <p:nvPicPr>
                          <p:cNvPr id="17416"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0" y="3024"/>
                            <a:ext cx="5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7" name="Object 36"/>
              <p:cNvGraphicFramePr>
                <a:graphicFrameLocks noChangeAspect="1"/>
              </p:cNvGraphicFramePr>
              <p:nvPr/>
            </p:nvGraphicFramePr>
            <p:xfrm>
              <a:off x="3984" y="3024"/>
              <a:ext cx="536" cy="212"/>
            </p:xfrm>
            <a:graphic>
              <a:graphicData uri="http://schemas.openxmlformats.org/presentationml/2006/ole">
                <mc:AlternateContent xmlns:mc="http://schemas.openxmlformats.org/markup-compatibility/2006">
                  <mc:Choice xmlns:v="urn:schemas-microsoft-com:vml" Requires="v">
                    <p:oleObj spid="_x0000_s119753" name="Equation" r:id="rId23" imgW="545760" imgH="215640" progId="Equation.3">
                      <p:embed/>
                    </p:oleObj>
                  </mc:Choice>
                  <mc:Fallback>
                    <p:oleObj name="Equation" r:id="rId23" imgW="545760" imgH="215640" progId="Equation.3">
                      <p:embed/>
                      <p:pic>
                        <p:nvPicPr>
                          <p:cNvPr id="17417" name="Object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4" y="3024"/>
                            <a:ext cx="5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4" name="Line 37"/>
              <p:cNvSpPr>
                <a:spLocks noChangeShapeType="1"/>
              </p:cNvSpPr>
              <p:nvPr/>
            </p:nvSpPr>
            <p:spPr bwMode="auto">
              <a:xfrm flipV="1">
                <a:off x="3744" y="2736"/>
                <a:ext cx="96" cy="288"/>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435" name="Line 38"/>
              <p:cNvSpPr>
                <a:spLocks noChangeShapeType="1"/>
              </p:cNvSpPr>
              <p:nvPr/>
            </p:nvSpPr>
            <p:spPr bwMode="auto">
              <a:xfrm flipH="1" flipV="1">
                <a:off x="3936" y="2736"/>
                <a:ext cx="96" cy="288"/>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7426" name="Text Box 39"/>
            <p:cNvSpPr txBox="1">
              <a:spLocks noChangeArrowheads="1"/>
            </p:cNvSpPr>
            <p:nvPr/>
          </p:nvSpPr>
          <p:spPr bwMode="auto">
            <a:xfrm>
              <a:off x="2592" y="163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i="0">
                  <a:latin typeface="Tahoma" panose="020B0604030504040204" pitchFamily="34" charset="0"/>
                </a:rPr>
                <a:t>输出</a:t>
              </a:r>
            </a:p>
          </p:txBody>
        </p:sp>
      </p:grpSp>
      <p:sp>
        <p:nvSpPr>
          <p:cNvPr id="17424" name="AutoShape 40"/>
          <p:cNvSpPr>
            <a:spLocks noChangeArrowheads="1"/>
          </p:cNvSpPr>
          <p:nvPr/>
        </p:nvSpPr>
        <p:spPr bwMode="auto">
          <a:xfrm>
            <a:off x="2819400" y="3733800"/>
            <a:ext cx="1066800" cy="381000"/>
          </a:xfrm>
          <a:prstGeom prst="rightArrow">
            <a:avLst>
              <a:gd name="adj1" fmla="val 50000"/>
              <a:gd name="adj2" fmla="val 7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2402294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0" name="Rectangle 2"/>
          <p:cNvSpPr>
            <a:spLocks noGrp="1" noChangeArrowheads="1"/>
          </p:cNvSpPr>
          <p:nvPr>
            <p:ph type="title"/>
          </p:nvPr>
        </p:nvSpPr>
        <p:spPr>
          <a:xfrm>
            <a:off x="684213" y="-138113"/>
            <a:ext cx="7793037" cy="1143001"/>
          </a:xfrm>
        </p:spPr>
        <p:txBody>
          <a:bodyPr/>
          <a:lstStyle/>
          <a:p>
            <a:pPr>
              <a:defRPr/>
            </a:pPr>
            <a:r>
              <a:rPr lang="zh-CN" altLang="en-US" sz="4000" b="1" dirty="0">
                <a:solidFill>
                  <a:srgbClr val="552579"/>
                </a:solidFill>
                <a:latin typeface="微软雅黑" panose="020B0503020204020204" pitchFamily="34" charset="-122"/>
                <a:ea typeface="微软雅黑" panose="020B0503020204020204" pitchFamily="34" charset="-122"/>
              </a:rPr>
              <a:t>交叉点的定义</a:t>
            </a:r>
          </a:p>
        </p:txBody>
      </p:sp>
      <p:grpSp>
        <p:nvGrpSpPr>
          <p:cNvPr id="18451" name="Group 3"/>
          <p:cNvGrpSpPr>
            <a:grpSpLocks/>
          </p:cNvGrpSpPr>
          <p:nvPr/>
        </p:nvGrpSpPr>
        <p:grpSpPr bwMode="auto">
          <a:xfrm>
            <a:off x="561975" y="2036763"/>
            <a:ext cx="3843338" cy="3262312"/>
            <a:chOff x="990" y="1200"/>
            <a:chExt cx="2421" cy="2055"/>
          </a:xfrm>
        </p:grpSpPr>
        <p:grpSp>
          <p:nvGrpSpPr>
            <p:cNvPr id="18456" name="Group 4"/>
            <p:cNvGrpSpPr>
              <a:grpSpLocks/>
            </p:cNvGrpSpPr>
            <p:nvPr/>
          </p:nvGrpSpPr>
          <p:grpSpPr bwMode="auto">
            <a:xfrm>
              <a:off x="990" y="1200"/>
              <a:ext cx="1842" cy="1776"/>
              <a:chOff x="990" y="1200"/>
              <a:chExt cx="1842" cy="1776"/>
            </a:xfrm>
          </p:grpSpPr>
          <p:sp>
            <p:nvSpPr>
              <p:cNvPr id="18458" name="Line 5"/>
              <p:cNvSpPr>
                <a:spLocks noChangeShapeType="1"/>
              </p:cNvSpPr>
              <p:nvPr/>
            </p:nvSpPr>
            <p:spPr bwMode="auto">
              <a:xfrm flipV="1">
                <a:off x="1161" y="1200"/>
                <a:ext cx="0" cy="1765"/>
              </a:xfrm>
              <a:prstGeom prst="line">
                <a:avLst/>
              </a:prstGeom>
              <a:noFill/>
              <a:ln w="38100">
                <a:solidFill>
                  <a:schemeClr val="tx1"/>
                </a:solidFill>
                <a:round/>
                <a:headEnd/>
                <a:tailEnd type="arrow"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59" name="Line 6"/>
              <p:cNvSpPr>
                <a:spLocks noChangeShapeType="1"/>
              </p:cNvSpPr>
              <p:nvPr/>
            </p:nvSpPr>
            <p:spPr bwMode="auto">
              <a:xfrm rot="5400000" flipV="1">
                <a:off x="1933" y="2204"/>
                <a:ext cx="0" cy="1543"/>
              </a:xfrm>
              <a:prstGeom prst="line">
                <a:avLst/>
              </a:prstGeom>
              <a:noFill/>
              <a:ln w="38100">
                <a:solidFill>
                  <a:schemeClr val="tx1"/>
                </a:solidFill>
                <a:round/>
                <a:headEnd/>
                <a:tailEnd type="arrow"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60" name="Line 7"/>
              <p:cNvSpPr>
                <a:spLocks noChangeShapeType="1"/>
              </p:cNvSpPr>
              <p:nvPr/>
            </p:nvSpPr>
            <p:spPr bwMode="auto">
              <a:xfrm flipV="1">
                <a:off x="1692" y="1890"/>
                <a:ext cx="456" cy="10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1" name="Line 8"/>
              <p:cNvSpPr>
                <a:spLocks noChangeShapeType="1"/>
              </p:cNvSpPr>
              <p:nvPr/>
            </p:nvSpPr>
            <p:spPr bwMode="auto">
              <a:xfrm>
                <a:off x="2148" y="189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2" name="Line 9"/>
              <p:cNvSpPr>
                <a:spLocks noChangeShapeType="1"/>
              </p:cNvSpPr>
              <p:nvPr/>
            </p:nvSpPr>
            <p:spPr bwMode="auto">
              <a:xfrm>
                <a:off x="2148" y="189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3" name="Line 10"/>
              <p:cNvSpPr>
                <a:spLocks noChangeShapeType="1"/>
              </p:cNvSpPr>
              <p:nvPr/>
            </p:nvSpPr>
            <p:spPr bwMode="auto">
              <a:xfrm flipV="1">
                <a:off x="2148" y="1456"/>
                <a:ext cx="176" cy="434"/>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4" name="Freeform 11"/>
              <p:cNvSpPr>
                <a:spLocks/>
              </p:cNvSpPr>
              <p:nvPr/>
            </p:nvSpPr>
            <p:spPr bwMode="auto">
              <a:xfrm>
                <a:off x="1161" y="1885"/>
                <a:ext cx="987" cy="847"/>
              </a:xfrm>
              <a:custGeom>
                <a:avLst/>
                <a:gdLst>
                  <a:gd name="T0" fmla="*/ 0 w 1769"/>
                  <a:gd name="T1" fmla="*/ 507 h 1414"/>
                  <a:gd name="T2" fmla="*/ 367 w 1769"/>
                  <a:gd name="T3" fmla="*/ 84 h 1414"/>
                  <a:gd name="T4" fmla="*/ 551 w 1769"/>
                  <a:gd name="T5" fmla="*/ 2 h 1414"/>
                  <a:gd name="T6" fmla="*/ 0 60000 65536"/>
                  <a:gd name="T7" fmla="*/ 0 60000 65536"/>
                  <a:gd name="T8" fmla="*/ 0 60000 65536"/>
                  <a:gd name="T9" fmla="*/ 0 w 1769"/>
                  <a:gd name="T10" fmla="*/ 0 h 1414"/>
                  <a:gd name="T11" fmla="*/ 1769 w 1769"/>
                  <a:gd name="T12" fmla="*/ 1414 h 1414"/>
                </a:gdLst>
                <a:ahLst/>
                <a:cxnLst>
                  <a:cxn ang="T6">
                    <a:pos x="T0" y="T1"/>
                  </a:cxn>
                  <a:cxn ang="T7">
                    <a:pos x="T2" y="T3"/>
                  </a:cxn>
                  <a:cxn ang="T8">
                    <a:pos x="T4" y="T5"/>
                  </a:cxn>
                </a:cxnLst>
                <a:rect l="T9" t="T10" r="T11" b="T12"/>
                <a:pathLst>
                  <a:path w="1769" h="1414">
                    <a:moveTo>
                      <a:pt x="0" y="1414"/>
                    </a:moveTo>
                    <a:cubicBezTo>
                      <a:pt x="442" y="941"/>
                      <a:pt x="884" y="468"/>
                      <a:pt x="1179" y="234"/>
                    </a:cubicBezTo>
                    <a:cubicBezTo>
                      <a:pt x="1474" y="0"/>
                      <a:pt x="1621" y="3"/>
                      <a:pt x="1769" y="7"/>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8465" name="Line 12"/>
              <p:cNvSpPr>
                <a:spLocks noChangeShapeType="1"/>
              </p:cNvSpPr>
              <p:nvPr/>
            </p:nvSpPr>
            <p:spPr bwMode="auto">
              <a:xfrm flipV="1">
                <a:off x="1641" y="1456"/>
                <a:ext cx="683" cy="732"/>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6" name="Line 13"/>
              <p:cNvSpPr>
                <a:spLocks noChangeShapeType="1"/>
              </p:cNvSpPr>
              <p:nvPr/>
            </p:nvSpPr>
            <p:spPr bwMode="auto">
              <a:xfrm flipH="1">
                <a:off x="1161" y="1890"/>
                <a:ext cx="987"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7" name="Line 14"/>
              <p:cNvSpPr>
                <a:spLocks noChangeShapeType="1"/>
              </p:cNvSpPr>
              <p:nvPr/>
            </p:nvSpPr>
            <p:spPr bwMode="auto">
              <a:xfrm flipH="1">
                <a:off x="1161" y="1456"/>
                <a:ext cx="1163"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68" name="Text Box 15"/>
              <p:cNvSpPr txBox="1">
                <a:spLocks noChangeArrowheads="1"/>
              </p:cNvSpPr>
              <p:nvPr/>
            </p:nvSpPr>
            <p:spPr bwMode="auto">
              <a:xfrm>
                <a:off x="2339" y="1315"/>
                <a:ext cx="49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i="0">
                    <a:latin typeface="Tahoma" panose="020B0604030504040204" pitchFamily="34" charset="0"/>
                  </a:rPr>
                  <a:t>交叉点</a:t>
                </a:r>
              </a:p>
            </p:txBody>
          </p:sp>
          <p:graphicFrame>
            <p:nvGraphicFramePr>
              <p:cNvPr id="18441" name="Object 16"/>
              <p:cNvGraphicFramePr>
                <a:graphicFrameLocks noChangeAspect="1"/>
              </p:cNvGraphicFramePr>
              <p:nvPr/>
            </p:nvGraphicFramePr>
            <p:xfrm>
              <a:off x="1000" y="1372"/>
              <a:ext cx="132" cy="185"/>
            </p:xfrm>
            <a:graphic>
              <a:graphicData uri="http://schemas.openxmlformats.org/presentationml/2006/ole">
                <mc:AlternateContent xmlns:mc="http://schemas.openxmlformats.org/markup-compatibility/2006">
                  <mc:Choice xmlns:v="urn:schemas-microsoft-com:vml" Requires="v">
                    <p:oleObj spid="_x0000_s149890" name="Equation" r:id="rId3" imgW="164880" imgH="215640" progId="Equation.3">
                      <p:embed/>
                    </p:oleObj>
                  </mc:Choice>
                  <mc:Fallback>
                    <p:oleObj name="Equation" r:id="rId3" imgW="164880" imgH="215640" progId="Equation.3">
                      <p:embed/>
                      <p:pic>
                        <p:nvPicPr>
                          <p:cNvPr id="18441"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 y="1372"/>
                            <a:ext cx="132"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17"/>
              <p:cNvGraphicFramePr>
                <a:graphicFrameLocks noChangeAspect="1"/>
              </p:cNvGraphicFramePr>
              <p:nvPr/>
            </p:nvGraphicFramePr>
            <p:xfrm>
              <a:off x="990" y="1764"/>
              <a:ext cx="152" cy="206"/>
            </p:xfrm>
            <a:graphic>
              <a:graphicData uri="http://schemas.openxmlformats.org/presentationml/2006/ole">
                <mc:AlternateContent xmlns:mc="http://schemas.openxmlformats.org/markup-compatibility/2006">
                  <mc:Choice xmlns:v="urn:schemas-microsoft-com:vml" Requires="v">
                    <p:oleObj spid="_x0000_s149891" name="Equation" r:id="rId5" imgW="190440" imgH="241200" progId="Equation.3">
                      <p:embed/>
                    </p:oleObj>
                  </mc:Choice>
                  <mc:Fallback>
                    <p:oleObj name="Equation" r:id="rId5" imgW="190440" imgH="241200" progId="Equation.3">
                      <p:embed/>
                      <p:pic>
                        <p:nvPicPr>
                          <p:cNvPr id="18442"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 y="1764"/>
                            <a:ext cx="15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3" name="Object 18"/>
              <p:cNvGraphicFramePr>
                <a:graphicFrameLocks noChangeAspect="1"/>
              </p:cNvGraphicFramePr>
              <p:nvPr/>
            </p:nvGraphicFramePr>
            <p:xfrm>
              <a:off x="1338" y="2057"/>
              <a:ext cx="152" cy="195"/>
            </p:xfrm>
            <a:graphic>
              <a:graphicData uri="http://schemas.openxmlformats.org/presentationml/2006/ole">
                <mc:AlternateContent xmlns:mc="http://schemas.openxmlformats.org/markup-compatibility/2006">
                  <mc:Choice xmlns:v="urn:schemas-microsoft-com:vml" Requires="v">
                    <p:oleObj spid="_x0000_s149892" name="Equation" r:id="rId7" imgW="190440" imgH="228600" progId="Equation.3">
                      <p:embed/>
                    </p:oleObj>
                  </mc:Choice>
                  <mc:Fallback>
                    <p:oleObj name="Equation" r:id="rId7" imgW="190440" imgH="228600" progId="Equation.3">
                      <p:embed/>
                      <p:pic>
                        <p:nvPicPr>
                          <p:cNvPr id="18443"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8" y="2057"/>
                            <a:ext cx="152"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9" name="Line 19"/>
              <p:cNvSpPr>
                <a:spLocks noChangeShapeType="1"/>
              </p:cNvSpPr>
              <p:nvPr/>
            </p:nvSpPr>
            <p:spPr bwMode="auto">
              <a:xfrm>
                <a:off x="1482" y="2148"/>
                <a:ext cx="107" cy="87"/>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70" name="Line 20"/>
              <p:cNvSpPr>
                <a:spLocks noChangeShapeType="1"/>
              </p:cNvSpPr>
              <p:nvPr/>
            </p:nvSpPr>
            <p:spPr bwMode="auto">
              <a:xfrm>
                <a:off x="1589" y="2263"/>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71" name="Line 21"/>
              <p:cNvSpPr>
                <a:spLocks noChangeShapeType="1"/>
              </p:cNvSpPr>
              <p:nvPr/>
            </p:nvSpPr>
            <p:spPr bwMode="auto">
              <a:xfrm flipH="1">
                <a:off x="1482" y="2378"/>
                <a:ext cx="10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444" name="Object 22"/>
              <p:cNvGraphicFramePr>
                <a:graphicFrameLocks noChangeAspect="1"/>
              </p:cNvGraphicFramePr>
              <p:nvPr/>
            </p:nvGraphicFramePr>
            <p:xfrm>
              <a:off x="1616" y="2292"/>
              <a:ext cx="31" cy="62"/>
            </p:xfrm>
            <a:graphic>
              <a:graphicData uri="http://schemas.openxmlformats.org/presentationml/2006/ole">
                <mc:AlternateContent xmlns:mc="http://schemas.openxmlformats.org/markup-compatibility/2006">
                  <mc:Choice xmlns:v="urn:schemas-microsoft-com:vml" Requires="v">
                    <p:oleObj spid="_x0000_s149893" name="Equation" r:id="rId9" imgW="88560" imgH="164880" progId="Equation.3">
                      <p:embed/>
                    </p:oleObj>
                  </mc:Choice>
                  <mc:Fallback>
                    <p:oleObj name="Equation" r:id="rId9" imgW="88560" imgH="164880" progId="Equation.3">
                      <p:embed/>
                      <p:pic>
                        <p:nvPicPr>
                          <p:cNvPr id="18444"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6" y="2292"/>
                            <a:ext cx="31" cy="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5" name="Object 23"/>
              <p:cNvGraphicFramePr>
                <a:graphicFrameLocks noChangeAspect="1"/>
              </p:cNvGraphicFramePr>
              <p:nvPr/>
            </p:nvGraphicFramePr>
            <p:xfrm>
              <a:off x="1536" y="2378"/>
              <a:ext cx="31" cy="62"/>
            </p:xfrm>
            <a:graphic>
              <a:graphicData uri="http://schemas.openxmlformats.org/presentationml/2006/ole">
                <mc:AlternateContent xmlns:mc="http://schemas.openxmlformats.org/markup-compatibility/2006">
                  <mc:Choice xmlns:v="urn:schemas-microsoft-com:vml" Requires="v">
                    <p:oleObj spid="_x0000_s149894" name="Equation" r:id="rId11" imgW="88560" imgH="164880" progId="Equation.3">
                      <p:embed/>
                    </p:oleObj>
                  </mc:Choice>
                  <mc:Fallback>
                    <p:oleObj name="Equation" r:id="rId11" imgW="88560" imgH="164880" progId="Equation.3">
                      <p:embed/>
                      <p:pic>
                        <p:nvPicPr>
                          <p:cNvPr id="18445"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6" y="2378"/>
                            <a:ext cx="31" cy="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6" name="Object 24"/>
              <p:cNvGraphicFramePr>
                <a:graphicFrameLocks noChangeAspect="1"/>
              </p:cNvGraphicFramePr>
              <p:nvPr/>
            </p:nvGraphicFramePr>
            <p:xfrm>
              <a:off x="1691" y="2096"/>
              <a:ext cx="323" cy="185"/>
            </p:xfrm>
            <a:graphic>
              <a:graphicData uri="http://schemas.openxmlformats.org/presentationml/2006/ole">
                <mc:AlternateContent xmlns:mc="http://schemas.openxmlformats.org/markup-compatibility/2006">
                  <mc:Choice xmlns:v="urn:schemas-microsoft-com:vml" Requires="v">
                    <p:oleObj spid="_x0000_s149895" name="Equation" r:id="rId12" imgW="406080" imgH="215640" progId="Equation.3">
                      <p:embed/>
                    </p:oleObj>
                  </mc:Choice>
                  <mc:Fallback>
                    <p:oleObj name="Equation" r:id="rId12" imgW="406080" imgH="215640" progId="Equation.3">
                      <p:embed/>
                      <p:pic>
                        <p:nvPicPr>
                          <p:cNvPr id="18446"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1" y="2096"/>
                            <a:ext cx="323"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72" name="Line 25"/>
              <p:cNvSpPr>
                <a:spLocks noChangeShapeType="1"/>
              </p:cNvSpPr>
              <p:nvPr/>
            </p:nvSpPr>
            <p:spPr bwMode="auto">
              <a:xfrm flipV="1">
                <a:off x="1884" y="1918"/>
                <a:ext cx="134" cy="23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447" name="Object 26"/>
              <p:cNvGraphicFramePr>
                <a:graphicFrameLocks noChangeAspect="1"/>
              </p:cNvGraphicFramePr>
              <p:nvPr/>
            </p:nvGraphicFramePr>
            <p:xfrm>
              <a:off x="2071" y="2120"/>
              <a:ext cx="617" cy="184"/>
            </p:xfrm>
            <a:graphic>
              <a:graphicData uri="http://schemas.openxmlformats.org/presentationml/2006/ole">
                <mc:AlternateContent xmlns:mc="http://schemas.openxmlformats.org/markup-compatibility/2006">
                  <mc:Choice xmlns:v="urn:schemas-microsoft-com:vml" Requires="v">
                    <p:oleObj spid="_x0000_s149896" name="Equation" r:id="rId14" imgW="774360" imgH="215640" progId="Equation.3">
                      <p:embed/>
                    </p:oleObj>
                  </mc:Choice>
                  <mc:Fallback>
                    <p:oleObj name="Equation" r:id="rId14" imgW="774360" imgH="215640" progId="Equation.3">
                      <p:embed/>
                      <p:pic>
                        <p:nvPicPr>
                          <p:cNvPr id="18447"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71" y="2120"/>
                            <a:ext cx="61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73" name="Line 27"/>
              <p:cNvSpPr>
                <a:spLocks noChangeShapeType="1"/>
              </p:cNvSpPr>
              <p:nvPr/>
            </p:nvSpPr>
            <p:spPr bwMode="auto">
              <a:xfrm flipH="1" flipV="1">
                <a:off x="2151" y="1947"/>
                <a:ext cx="108" cy="23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74" name="Line 28"/>
              <p:cNvSpPr>
                <a:spLocks noChangeShapeType="1"/>
              </p:cNvSpPr>
              <p:nvPr/>
            </p:nvSpPr>
            <p:spPr bwMode="auto">
              <a:xfrm>
                <a:off x="2044" y="214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75" name="Line 29"/>
              <p:cNvSpPr>
                <a:spLocks noChangeShapeType="1"/>
              </p:cNvSpPr>
              <p:nvPr/>
            </p:nvSpPr>
            <p:spPr bwMode="auto">
              <a:xfrm flipH="1">
                <a:off x="1910" y="2436"/>
                <a:ext cx="1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448" name="Object 30"/>
              <p:cNvGraphicFramePr>
                <a:graphicFrameLocks noChangeAspect="1"/>
              </p:cNvGraphicFramePr>
              <p:nvPr/>
            </p:nvGraphicFramePr>
            <p:xfrm>
              <a:off x="1964" y="2464"/>
              <a:ext cx="31" cy="63"/>
            </p:xfrm>
            <a:graphic>
              <a:graphicData uri="http://schemas.openxmlformats.org/presentationml/2006/ole">
                <mc:AlternateContent xmlns:mc="http://schemas.openxmlformats.org/markup-compatibility/2006">
                  <mc:Choice xmlns:v="urn:schemas-microsoft-com:vml" Requires="v">
                    <p:oleObj spid="_x0000_s149897" name="Equation" r:id="rId16" imgW="88560" imgH="164880" progId="Equation.3">
                      <p:embed/>
                    </p:oleObj>
                  </mc:Choice>
                  <mc:Fallback>
                    <p:oleObj name="Equation" r:id="rId16" imgW="88560" imgH="164880" progId="Equation.3">
                      <p:embed/>
                      <p:pic>
                        <p:nvPicPr>
                          <p:cNvPr id="18448"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64" y="2464"/>
                            <a:ext cx="31" cy="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9" name="Object 31"/>
              <p:cNvGraphicFramePr>
                <a:graphicFrameLocks noChangeAspect="1"/>
              </p:cNvGraphicFramePr>
              <p:nvPr/>
            </p:nvGraphicFramePr>
            <p:xfrm>
              <a:off x="2067" y="2318"/>
              <a:ext cx="40" cy="67"/>
            </p:xfrm>
            <a:graphic>
              <a:graphicData uri="http://schemas.openxmlformats.org/presentationml/2006/ole">
                <mc:AlternateContent xmlns:mc="http://schemas.openxmlformats.org/markup-compatibility/2006">
                  <mc:Choice xmlns:v="urn:schemas-microsoft-com:vml" Requires="v">
                    <p:oleObj spid="_x0000_s149898" name="Equation" r:id="rId18" imgW="114120" imgH="177480" progId="Equation.3">
                      <p:embed/>
                    </p:oleObj>
                  </mc:Choice>
                  <mc:Fallback>
                    <p:oleObj name="Equation" r:id="rId18" imgW="114120" imgH="177480" progId="Equation.3">
                      <p:embed/>
                      <p:pic>
                        <p:nvPicPr>
                          <p:cNvPr id="18449" name="Object 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67" y="2318"/>
                            <a:ext cx="40" cy="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76" name="Text Box 32"/>
              <p:cNvSpPr txBox="1">
                <a:spLocks noChangeArrowheads="1"/>
              </p:cNvSpPr>
              <p:nvPr/>
            </p:nvSpPr>
            <p:spPr bwMode="auto">
              <a:xfrm>
                <a:off x="1187" y="1200"/>
                <a:ext cx="102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i="0">
                    <a:latin typeface="Tahoma" panose="020B0604030504040204" pitchFamily="34" charset="0"/>
                  </a:rPr>
                  <a:t>输出功率（</a:t>
                </a:r>
                <a:r>
                  <a:rPr lang="en-US" altLang="zh-CN" sz="1200" i="0">
                    <a:latin typeface="Tahoma" panose="020B0604030504040204" pitchFamily="34" charset="0"/>
                  </a:rPr>
                  <a:t>dBm）</a:t>
                </a:r>
              </a:p>
            </p:txBody>
          </p:sp>
        </p:grpSp>
        <p:sp>
          <p:nvSpPr>
            <p:cNvPr id="18457" name="Text Box 33"/>
            <p:cNvSpPr txBox="1">
              <a:spLocks noChangeArrowheads="1"/>
            </p:cNvSpPr>
            <p:nvPr/>
          </p:nvSpPr>
          <p:spPr bwMode="auto">
            <a:xfrm>
              <a:off x="1968" y="3024"/>
              <a:ext cx="1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i="0">
                  <a:latin typeface="Tahoma" panose="020B0604030504040204" pitchFamily="34" charset="0"/>
                </a:rPr>
                <a:t>输入功率（</a:t>
              </a:r>
              <a:r>
                <a:rPr lang="en-US" altLang="zh-CN" sz="1200" i="0">
                  <a:latin typeface="Tahoma" panose="020B0604030504040204" pitchFamily="34" charset="0"/>
                </a:rPr>
                <a:t>dBm</a:t>
              </a:r>
              <a:r>
                <a:rPr lang="en-US" altLang="zh-CN" sz="1800" i="0">
                  <a:latin typeface="Tahoma" panose="020B0604030504040204" pitchFamily="34" charset="0"/>
                </a:rPr>
                <a:t>）</a:t>
              </a:r>
            </a:p>
          </p:txBody>
        </p:sp>
      </p:grpSp>
      <p:sp>
        <p:nvSpPr>
          <p:cNvPr id="18452" name="Text Box 34"/>
          <p:cNvSpPr txBox="1">
            <a:spLocks noChangeArrowheads="1"/>
          </p:cNvSpPr>
          <p:nvPr/>
        </p:nvSpPr>
        <p:spPr bwMode="auto">
          <a:xfrm>
            <a:off x="3838575" y="1808163"/>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b="0" i="0">
              <a:latin typeface="Tahoma" panose="020B0604030504040204" pitchFamily="34" charset="0"/>
            </a:endParaRPr>
          </a:p>
        </p:txBody>
      </p:sp>
      <p:graphicFrame>
        <p:nvGraphicFramePr>
          <p:cNvPr id="18434" name="Object 35"/>
          <p:cNvGraphicFramePr>
            <a:graphicFrameLocks noChangeAspect="1"/>
          </p:cNvGraphicFramePr>
          <p:nvPr>
            <p:extLst>
              <p:ext uri="{D42A27DB-BD31-4B8C-83A1-F6EECF244321}">
                <p14:modId xmlns:p14="http://schemas.microsoft.com/office/powerpoint/2010/main" val="1137435273"/>
              </p:ext>
            </p:extLst>
          </p:nvPr>
        </p:nvGraphicFramePr>
        <p:xfrm>
          <a:off x="3646485" y="802494"/>
          <a:ext cx="384175" cy="480989"/>
        </p:xfrm>
        <a:graphic>
          <a:graphicData uri="http://schemas.openxmlformats.org/presentationml/2006/ole">
            <mc:AlternateContent xmlns:mc="http://schemas.openxmlformats.org/markup-compatibility/2006">
              <mc:Choice xmlns:v="urn:schemas-microsoft-com:vml" Requires="v">
                <p:oleObj spid="_x0000_s149899" name="Equation" r:id="rId20" imgW="177480" imgH="228600" progId="Equation.3">
                  <p:embed/>
                </p:oleObj>
              </mc:Choice>
              <mc:Fallback>
                <p:oleObj name="Equation" r:id="rId20" imgW="177480" imgH="228600" progId="Equation.3">
                  <p:embed/>
                  <p:pic>
                    <p:nvPicPr>
                      <p:cNvPr id="18434" name="Object 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46485" y="802494"/>
                        <a:ext cx="384175" cy="480989"/>
                      </a:xfrm>
                      <a:prstGeom prst="rect">
                        <a:avLst/>
                      </a:prstGeom>
                      <a:noFill/>
                      <a:ln>
                        <a:noFill/>
                      </a:ln>
                      <a:effectLst/>
                      <a:extLst/>
                    </p:spPr>
                  </p:pic>
                </p:oleObj>
              </mc:Fallback>
            </mc:AlternateContent>
          </a:graphicData>
        </a:graphic>
      </p:graphicFrame>
      <p:sp>
        <p:nvSpPr>
          <p:cNvPr id="18453" name="Text Box 36"/>
          <p:cNvSpPr txBox="1">
            <a:spLocks noChangeArrowheads="1"/>
          </p:cNvSpPr>
          <p:nvPr/>
        </p:nvSpPr>
        <p:spPr bwMode="auto">
          <a:xfrm>
            <a:off x="3952874" y="763085"/>
            <a:ext cx="48768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b="0" i="0" dirty="0">
                <a:latin typeface="Tahoma" panose="020B0604030504040204" pitchFamily="34" charset="0"/>
              </a:rPr>
              <a:t>：</a:t>
            </a:r>
            <a:r>
              <a:rPr lang="zh-CN" altLang="en-US" sz="2400" i="0" dirty="0">
                <a:latin typeface="Tahoma" panose="020B0604030504040204" pitchFamily="34" charset="0"/>
              </a:rPr>
              <a:t>假定系统为线性时，输出功率与</a:t>
            </a:r>
            <a:r>
              <a:rPr lang="zh-CN" altLang="en-US" sz="2400" i="0" dirty="0" smtClean="0">
                <a:latin typeface="Tahoma" panose="020B0604030504040204" pitchFamily="34" charset="0"/>
              </a:rPr>
              <a:t>输入功率</a:t>
            </a:r>
            <a:r>
              <a:rPr lang="zh-CN" altLang="en-US" sz="2400" i="0" dirty="0">
                <a:latin typeface="Tahoma" panose="020B0604030504040204" pitchFamily="34" charset="0"/>
              </a:rPr>
              <a:t>的关系，</a:t>
            </a:r>
          </a:p>
          <a:p>
            <a:pPr algn="l" eaLnBrk="1" hangingPunct="1"/>
            <a:r>
              <a:rPr lang="zh-CN" altLang="en-US" sz="1600" i="0" dirty="0">
                <a:latin typeface="Tahoma" panose="020B0604030504040204" pitchFamily="34" charset="0"/>
              </a:rPr>
              <a:t>     </a:t>
            </a:r>
          </a:p>
          <a:p>
            <a:pPr algn="l" eaLnBrk="1" hangingPunct="1"/>
            <a:r>
              <a:rPr lang="zh-CN" altLang="en-US" sz="1600" i="0" dirty="0">
                <a:latin typeface="Tahoma" panose="020B0604030504040204" pitchFamily="34" charset="0"/>
              </a:rPr>
              <a:t>     </a:t>
            </a:r>
            <a:endParaRPr lang="en-US" altLang="zh-CN" sz="1600" i="0" dirty="0" smtClean="0">
              <a:latin typeface="Tahoma" panose="020B0604030504040204" pitchFamily="34" charset="0"/>
            </a:endParaRPr>
          </a:p>
          <a:p>
            <a:pPr algn="l" eaLnBrk="1" hangingPunct="1"/>
            <a:r>
              <a:rPr lang="zh-CN" altLang="en-US" sz="2400" i="0" dirty="0" smtClean="0">
                <a:latin typeface="Tahoma" panose="020B0604030504040204" pitchFamily="34" charset="0"/>
              </a:rPr>
              <a:t>利用</a:t>
            </a:r>
            <a:r>
              <a:rPr lang="zh-CN" altLang="en-US" sz="2400" i="0" dirty="0">
                <a:latin typeface="Tahoma" panose="020B0604030504040204" pitchFamily="34" charset="0"/>
              </a:rPr>
              <a:t>小信号结果，外推得到</a:t>
            </a:r>
          </a:p>
        </p:txBody>
      </p:sp>
      <p:graphicFrame>
        <p:nvGraphicFramePr>
          <p:cNvPr id="18435" name="Object 37"/>
          <p:cNvGraphicFramePr>
            <a:graphicFrameLocks noChangeAspect="1"/>
          </p:cNvGraphicFramePr>
          <p:nvPr>
            <p:extLst>
              <p:ext uri="{D42A27DB-BD31-4B8C-83A1-F6EECF244321}">
                <p14:modId xmlns:p14="http://schemas.microsoft.com/office/powerpoint/2010/main" val="2526412334"/>
              </p:ext>
            </p:extLst>
          </p:nvPr>
        </p:nvGraphicFramePr>
        <p:xfrm>
          <a:off x="5867400" y="1503223"/>
          <a:ext cx="1113432" cy="556716"/>
        </p:xfrm>
        <a:graphic>
          <a:graphicData uri="http://schemas.openxmlformats.org/presentationml/2006/ole">
            <mc:AlternateContent xmlns:mc="http://schemas.openxmlformats.org/markup-compatibility/2006">
              <mc:Choice xmlns:v="urn:schemas-microsoft-com:vml" Requires="v">
                <p:oleObj spid="_x0000_s149900" name="Equation" r:id="rId22" imgW="457200" imgH="228600" progId="Equation.3">
                  <p:embed/>
                </p:oleObj>
              </mc:Choice>
              <mc:Fallback>
                <p:oleObj name="Equation" r:id="rId22" imgW="457200" imgH="228600" progId="Equation.3">
                  <p:embed/>
                  <p:pic>
                    <p:nvPicPr>
                      <p:cNvPr id="18435" name="Object 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67400" y="1503223"/>
                        <a:ext cx="1113432" cy="556716"/>
                      </a:xfrm>
                      <a:prstGeom prst="rect">
                        <a:avLst/>
                      </a:prstGeom>
                      <a:noFill/>
                      <a:ln>
                        <a:noFill/>
                      </a:ln>
                      <a:effectLst/>
                      <a:extLst/>
                    </p:spPr>
                  </p:pic>
                </p:oleObj>
              </mc:Fallback>
            </mc:AlternateContent>
          </a:graphicData>
        </a:graphic>
      </p:graphicFrame>
      <p:graphicFrame>
        <p:nvGraphicFramePr>
          <p:cNvPr id="18436" name="Object 38"/>
          <p:cNvGraphicFramePr>
            <a:graphicFrameLocks noChangeAspect="1"/>
          </p:cNvGraphicFramePr>
          <p:nvPr>
            <p:extLst>
              <p:ext uri="{D42A27DB-BD31-4B8C-83A1-F6EECF244321}">
                <p14:modId xmlns:p14="http://schemas.microsoft.com/office/powerpoint/2010/main" val="1082698267"/>
              </p:ext>
            </p:extLst>
          </p:nvPr>
        </p:nvGraphicFramePr>
        <p:xfrm>
          <a:off x="4954771" y="2402645"/>
          <a:ext cx="2938690" cy="812321"/>
        </p:xfrm>
        <a:graphic>
          <a:graphicData uri="http://schemas.openxmlformats.org/presentationml/2006/ole">
            <mc:AlternateContent xmlns:mc="http://schemas.openxmlformats.org/markup-compatibility/2006">
              <mc:Choice xmlns:v="urn:schemas-microsoft-com:vml" Requires="v">
                <p:oleObj spid="_x0000_s149901" name="Equation" r:id="rId24" imgW="1930320" imgH="533160" progId="Equation.3">
                  <p:embed/>
                </p:oleObj>
              </mc:Choice>
              <mc:Fallback>
                <p:oleObj name="Equation" r:id="rId24" imgW="1930320" imgH="533160" progId="Equation.3">
                  <p:embed/>
                  <p:pic>
                    <p:nvPicPr>
                      <p:cNvPr id="18436" name="Object 3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54771" y="2402645"/>
                        <a:ext cx="2938690" cy="812321"/>
                      </a:xfrm>
                      <a:prstGeom prst="rect">
                        <a:avLst/>
                      </a:prstGeom>
                      <a:noFill/>
                      <a:ln>
                        <a:noFill/>
                      </a:ln>
                      <a:effectLst/>
                      <a:extLst/>
                    </p:spPr>
                  </p:pic>
                </p:oleObj>
              </mc:Fallback>
            </mc:AlternateContent>
          </a:graphicData>
        </a:graphic>
      </p:graphicFrame>
      <p:graphicFrame>
        <p:nvGraphicFramePr>
          <p:cNvPr id="18437" name="Object 39"/>
          <p:cNvGraphicFramePr>
            <a:graphicFrameLocks noChangeAspect="1"/>
          </p:cNvGraphicFramePr>
          <p:nvPr>
            <p:extLst>
              <p:ext uri="{D42A27DB-BD31-4B8C-83A1-F6EECF244321}">
                <p14:modId xmlns:p14="http://schemas.microsoft.com/office/powerpoint/2010/main" val="3291962891"/>
              </p:ext>
            </p:extLst>
          </p:nvPr>
        </p:nvGraphicFramePr>
        <p:xfrm>
          <a:off x="3922713" y="3265667"/>
          <a:ext cx="687387" cy="440170"/>
        </p:xfrm>
        <a:graphic>
          <a:graphicData uri="http://schemas.openxmlformats.org/presentationml/2006/ole">
            <mc:AlternateContent xmlns:mc="http://schemas.openxmlformats.org/markup-compatibility/2006">
              <mc:Choice xmlns:v="urn:schemas-microsoft-com:vml" Requires="v">
                <p:oleObj spid="_x0000_s149902" name="Equation" r:id="rId26" imgW="419040" imgH="215640" progId="Equation.3">
                  <p:embed/>
                </p:oleObj>
              </mc:Choice>
              <mc:Fallback>
                <p:oleObj name="Equation" r:id="rId26" imgW="419040" imgH="215640" progId="Equation.3">
                  <p:embed/>
                  <p:pic>
                    <p:nvPicPr>
                      <p:cNvPr id="18437" name="Object 3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22713" y="3265667"/>
                        <a:ext cx="687387" cy="440170"/>
                      </a:xfrm>
                      <a:prstGeom prst="rect">
                        <a:avLst/>
                      </a:prstGeom>
                      <a:noFill/>
                      <a:ln>
                        <a:noFill/>
                      </a:ln>
                      <a:effectLst/>
                      <a:extLst/>
                    </p:spPr>
                  </p:pic>
                </p:oleObj>
              </mc:Fallback>
            </mc:AlternateContent>
          </a:graphicData>
        </a:graphic>
      </p:graphicFrame>
      <p:sp>
        <p:nvSpPr>
          <p:cNvPr id="18454" name="Text Box 40"/>
          <p:cNvSpPr txBox="1">
            <a:spLocks noChangeArrowheads="1"/>
          </p:cNvSpPr>
          <p:nvPr/>
        </p:nvSpPr>
        <p:spPr bwMode="auto">
          <a:xfrm>
            <a:off x="4500563" y="3256332"/>
            <a:ext cx="3581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i="0" dirty="0">
                <a:latin typeface="Tahoma" panose="020B0604030504040204" pitchFamily="34" charset="0"/>
              </a:rPr>
              <a:t>：非线性系统的基波输出</a:t>
            </a:r>
          </a:p>
        </p:txBody>
      </p:sp>
      <p:graphicFrame>
        <p:nvGraphicFramePr>
          <p:cNvPr id="18438" name="Object 41"/>
          <p:cNvGraphicFramePr>
            <a:graphicFrameLocks noChangeAspect="1"/>
          </p:cNvGraphicFramePr>
          <p:nvPr>
            <p:extLst>
              <p:ext uri="{D42A27DB-BD31-4B8C-83A1-F6EECF244321}">
                <p14:modId xmlns:p14="http://schemas.microsoft.com/office/powerpoint/2010/main" val="969678997"/>
              </p:ext>
            </p:extLst>
          </p:nvPr>
        </p:nvGraphicFramePr>
        <p:xfrm>
          <a:off x="4568974" y="3746657"/>
          <a:ext cx="4105977" cy="1299864"/>
        </p:xfrm>
        <a:graphic>
          <a:graphicData uri="http://schemas.openxmlformats.org/presentationml/2006/ole">
            <mc:AlternateContent xmlns:mc="http://schemas.openxmlformats.org/markup-compatibility/2006">
              <mc:Choice xmlns:v="urn:schemas-microsoft-com:vml" Requires="v">
                <p:oleObj spid="_x0000_s149903" name="Equation" r:id="rId28" imgW="2730240" imgH="863280" progId="Equation.3">
                  <p:embed/>
                </p:oleObj>
              </mc:Choice>
              <mc:Fallback>
                <p:oleObj name="Equation" r:id="rId28" imgW="2730240" imgH="863280" progId="Equation.3">
                  <p:embed/>
                  <p:pic>
                    <p:nvPicPr>
                      <p:cNvPr id="18438" name="Object 4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68974" y="3746657"/>
                        <a:ext cx="4105977" cy="1299864"/>
                      </a:xfrm>
                      <a:prstGeom prst="rect">
                        <a:avLst/>
                      </a:prstGeom>
                      <a:noFill/>
                      <a:ln>
                        <a:noFill/>
                      </a:ln>
                      <a:effectLst/>
                      <a:extLst/>
                    </p:spPr>
                  </p:pic>
                </p:oleObj>
              </mc:Fallback>
            </mc:AlternateContent>
          </a:graphicData>
        </a:graphic>
      </p:graphicFrame>
      <p:graphicFrame>
        <p:nvGraphicFramePr>
          <p:cNvPr id="18439" name="Object 42"/>
          <p:cNvGraphicFramePr>
            <a:graphicFrameLocks noChangeAspect="1"/>
          </p:cNvGraphicFramePr>
          <p:nvPr>
            <p:extLst>
              <p:ext uri="{D42A27DB-BD31-4B8C-83A1-F6EECF244321}">
                <p14:modId xmlns:p14="http://schemas.microsoft.com/office/powerpoint/2010/main" val="2571167754"/>
              </p:ext>
            </p:extLst>
          </p:nvPr>
        </p:nvGraphicFramePr>
        <p:xfrm>
          <a:off x="3984625" y="5025693"/>
          <a:ext cx="1221958" cy="411162"/>
        </p:xfrm>
        <a:graphic>
          <a:graphicData uri="http://schemas.openxmlformats.org/presentationml/2006/ole">
            <mc:AlternateContent xmlns:mc="http://schemas.openxmlformats.org/markup-compatibility/2006">
              <mc:Choice xmlns:v="urn:schemas-microsoft-com:vml" Requires="v">
                <p:oleObj spid="_x0000_s149904" name="Equation" r:id="rId30" imgW="799920" imgH="215640" progId="Equation.3">
                  <p:embed/>
                </p:oleObj>
              </mc:Choice>
              <mc:Fallback>
                <p:oleObj name="Equation" r:id="rId30" imgW="799920" imgH="215640" progId="Equation.3">
                  <p:embed/>
                  <p:pic>
                    <p:nvPicPr>
                      <p:cNvPr id="18439" name="Object 4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84625" y="5025693"/>
                        <a:ext cx="1221958" cy="411162"/>
                      </a:xfrm>
                      <a:prstGeom prst="rect">
                        <a:avLst/>
                      </a:prstGeom>
                      <a:noFill/>
                      <a:ln>
                        <a:noFill/>
                      </a:ln>
                      <a:effectLst/>
                      <a:extLst/>
                    </p:spPr>
                  </p:pic>
                </p:oleObj>
              </mc:Fallback>
            </mc:AlternateContent>
          </a:graphicData>
        </a:graphic>
      </p:graphicFrame>
      <p:sp>
        <p:nvSpPr>
          <p:cNvPr id="18455" name="Text Box 43"/>
          <p:cNvSpPr txBox="1">
            <a:spLocks noChangeArrowheads="1"/>
          </p:cNvSpPr>
          <p:nvPr/>
        </p:nvSpPr>
        <p:spPr bwMode="auto">
          <a:xfrm>
            <a:off x="5168901" y="5000442"/>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i="0" dirty="0">
                <a:latin typeface="Tahoma" panose="020B0604030504040204" pitchFamily="34" charset="0"/>
              </a:rPr>
              <a:t>：三阶互调积功率</a:t>
            </a:r>
          </a:p>
        </p:txBody>
      </p:sp>
      <p:graphicFrame>
        <p:nvGraphicFramePr>
          <p:cNvPr id="18440" name="Object 44"/>
          <p:cNvGraphicFramePr>
            <a:graphicFrameLocks noChangeAspect="1"/>
          </p:cNvGraphicFramePr>
          <p:nvPr>
            <p:extLst>
              <p:ext uri="{D42A27DB-BD31-4B8C-83A1-F6EECF244321}">
                <p14:modId xmlns:p14="http://schemas.microsoft.com/office/powerpoint/2010/main" val="3471245848"/>
              </p:ext>
            </p:extLst>
          </p:nvPr>
        </p:nvGraphicFramePr>
        <p:xfrm>
          <a:off x="4405313" y="5508625"/>
          <a:ext cx="4269638" cy="1349375"/>
        </p:xfrm>
        <a:graphic>
          <a:graphicData uri="http://schemas.openxmlformats.org/presentationml/2006/ole">
            <mc:AlternateContent xmlns:mc="http://schemas.openxmlformats.org/markup-compatibility/2006">
              <mc:Choice xmlns:v="urn:schemas-microsoft-com:vml" Requires="v">
                <p:oleObj spid="_x0000_s149905" name="Equation" r:id="rId32" imgW="2730240" imgH="863280" progId="Equation.3">
                  <p:embed/>
                </p:oleObj>
              </mc:Choice>
              <mc:Fallback>
                <p:oleObj name="Equation" r:id="rId32" imgW="2730240" imgH="863280" progId="Equation.3">
                  <p:embed/>
                  <p:pic>
                    <p:nvPicPr>
                      <p:cNvPr id="18440" name="Object 4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05313" y="5508625"/>
                        <a:ext cx="4269638" cy="13493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30651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1" name="Rectangle 2"/>
          <p:cNvSpPr>
            <a:spLocks noGrp="1" noChangeArrowheads="1"/>
          </p:cNvSpPr>
          <p:nvPr>
            <p:ph type="body" idx="1"/>
          </p:nvPr>
        </p:nvSpPr>
        <p:spPr>
          <a:xfrm>
            <a:off x="633413" y="685800"/>
            <a:ext cx="8618537" cy="5638800"/>
          </a:xfrm>
        </p:spPr>
        <p:txBody>
          <a:bodyPr/>
          <a:lstStyle/>
          <a:p>
            <a:pPr>
              <a:lnSpc>
                <a:spcPts val="3600"/>
              </a:lnSpc>
              <a:spcBef>
                <a:spcPts val="0"/>
              </a:spcBef>
              <a:buFont typeface="Wingdings" panose="05000000000000000000" pitchFamily="2" charset="2"/>
              <a:buNone/>
            </a:pPr>
            <a:r>
              <a:rPr lang="zh-CN" altLang="en-US" sz="2400" b="1" dirty="0" smtClean="0"/>
              <a:t>定义：               与      的交点的输出功率     叫交叉点</a:t>
            </a: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a:t>
            </a:r>
            <a:r>
              <a:rPr lang="en-US" altLang="zh-CN" sz="2400" b="1" dirty="0" smtClean="0">
                <a:latin typeface="Times New Roman" panose="02020603050405020304" pitchFamily="18" charset="0"/>
              </a:rPr>
              <a:t>Intercept point)</a:t>
            </a:r>
            <a:r>
              <a:rPr lang="zh-CN" altLang="en-US" sz="2400" b="1" dirty="0" smtClean="0">
                <a:latin typeface="Times New Roman" panose="02020603050405020304" pitchFamily="18" charset="0"/>
              </a:rPr>
              <a:t>。</a:t>
            </a:r>
            <a:endParaRPr lang="en-US" altLang="zh-CN" sz="2400" b="1" dirty="0" smtClean="0"/>
          </a:p>
          <a:p>
            <a:pPr>
              <a:lnSpc>
                <a:spcPts val="3600"/>
              </a:lnSpc>
              <a:spcBef>
                <a:spcPts val="0"/>
              </a:spcBef>
              <a:buFont typeface="Wingdings" panose="05000000000000000000" pitchFamily="2" charset="2"/>
              <a:buNone/>
            </a:pPr>
            <a:r>
              <a:rPr lang="zh-CN" altLang="en-US" sz="2400" b="1" dirty="0" smtClean="0"/>
              <a:t>           正比于输入功率，                  正比于输入功率的立方，在双对数坐标系统内他们是斜率分别为1和3的直线，他们的交点即交叉点       。</a:t>
            </a:r>
            <a:endParaRPr lang="en-US" altLang="zh-CN" sz="2400" b="1" dirty="0"/>
          </a:p>
          <a:p>
            <a:pPr>
              <a:spcBef>
                <a:spcPts val="0"/>
              </a:spcBef>
              <a:buFont typeface="Wingdings" panose="05000000000000000000" pitchFamily="2" charset="2"/>
              <a:buNone/>
            </a:pPr>
            <a:endParaRPr lang="zh-CN" altLang="en-US" sz="1600" b="1" dirty="0" smtClean="0"/>
          </a:p>
          <a:p>
            <a:pPr>
              <a:lnSpc>
                <a:spcPct val="90000"/>
              </a:lnSpc>
              <a:buFont typeface="Wingdings" panose="05000000000000000000" pitchFamily="2" charset="2"/>
              <a:buNone/>
            </a:pPr>
            <a:r>
              <a:rPr lang="zh-CN" altLang="en-US" sz="2400" b="1" dirty="0" smtClean="0"/>
              <a:t>令                         得</a:t>
            </a:r>
          </a:p>
          <a:p>
            <a:pPr>
              <a:lnSpc>
                <a:spcPct val="90000"/>
              </a:lnSpc>
              <a:buFont typeface="Wingdings" panose="05000000000000000000" pitchFamily="2" charset="2"/>
              <a:buNone/>
            </a:pPr>
            <a:r>
              <a:rPr lang="zh-CN" altLang="en-US" sz="2000" b="1" dirty="0" smtClean="0"/>
              <a:t>     </a:t>
            </a:r>
            <a:endParaRPr lang="en-US" altLang="zh-CN" sz="2400" b="1" dirty="0" smtClean="0"/>
          </a:p>
          <a:p>
            <a:pPr>
              <a:lnSpc>
                <a:spcPct val="90000"/>
              </a:lnSpc>
              <a:buNone/>
            </a:pPr>
            <a:endParaRPr lang="en-US" altLang="zh-CN" sz="2400" b="1" dirty="0" smtClean="0"/>
          </a:p>
          <a:p>
            <a:pPr>
              <a:lnSpc>
                <a:spcPct val="90000"/>
              </a:lnSpc>
              <a:buNone/>
            </a:pPr>
            <a:r>
              <a:rPr lang="zh-CN" altLang="en-US" sz="2400" b="1" dirty="0" smtClean="0"/>
              <a:t>对应</a:t>
            </a:r>
            <a:r>
              <a:rPr lang="zh-CN" altLang="en-US" sz="2400" b="1" dirty="0"/>
              <a:t>的    </a:t>
            </a:r>
            <a:r>
              <a:rPr lang="zh-CN" altLang="en-US" sz="2400" b="1" dirty="0" smtClean="0"/>
              <a:t>为</a:t>
            </a:r>
            <a:endParaRPr lang="zh-CN" altLang="en-US" sz="2000" b="1" dirty="0" smtClean="0"/>
          </a:p>
          <a:p>
            <a:pPr>
              <a:lnSpc>
                <a:spcPct val="90000"/>
              </a:lnSpc>
              <a:buFont typeface="Wingdings" panose="05000000000000000000" pitchFamily="2" charset="2"/>
              <a:buNone/>
            </a:pPr>
            <a:endParaRPr lang="zh-CN" altLang="en-US" sz="2000" b="1" dirty="0" smtClean="0"/>
          </a:p>
          <a:p>
            <a:pPr>
              <a:lnSpc>
                <a:spcPct val="90000"/>
              </a:lnSpc>
              <a:buFont typeface="Wingdings" panose="05000000000000000000" pitchFamily="2" charset="2"/>
              <a:buNone/>
            </a:pPr>
            <a:r>
              <a:rPr lang="en-US" altLang="zh-CN" sz="2000" b="1" dirty="0" smtClean="0"/>
              <a:t>                                                </a:t>
            </a:r>
          </a:p>
          <a:p>
            <a:pPr>
              <a:lnSpc>
                <a:spcPct val="90000"/>
              </a:lnSpc>
              <a:buFont typeface="Wingdings" panose="05000000000000000000" pitchFamily="2" charset="2"/>
              <a:buNone/>
            </a:pPr>
            <a:r>
              <a:rPr lang="zh-CN" altLang="en-US" sz="2400" b="1" dirty="0"/>
              <a:t>如果   </a:t>
            </a:r>
            <a:r>
              <a:rPr lang="zh-CN" altLang="en-US" sz="2000" b="1" dirty="0"/>
              <a:t>            ，</a:t>
            </a:r>
            <a:r>
              <a:rPr lang="en-US" altLang="zh-CN" sz="2000" b="1" dirty="0" smtClean="0"/>
              <a:t>  </a:t>
            </a:r>
          </a:p>
          <a:p>
            <a:pPr>
              <a:lnSpc>
                <a:spcPct val="90000"/>
              </a:lnSpc>
              <a:buFont typeface="Wingdings" panose="05000000000000000000" pitchFamily="2" charset="2"/>
              <a:buNone/>
            </a:pPr>
            <a:r>
              <a:rPr lang="zh-CN" altLang="en-US" sz="2000" b="1" dirty="0" smtClean="0"/>
              <a:t>     </a:t>
            </a:r>
            <a:endParaRPr lang="en-US" altLang="zh-CN" sz="2000" b="1" dirty="0" smtClean="0"/>
          </a:p>
        </p:txBody>
      </p:sp>
      <p:graphicFrame>
        <p:nvGraphicFramePr>
          <p:cNvPr id="19458" name="Object 3"/>
          <p:cNvGraphicFramePr>
            <a:graphicFrameLocks noChangeAspect="1"/>
          </p:cNvGraphicFramePr>
          <p:nvPr>
            <p:extLst>
              <p:ext uri="{D42A27DB-BD31-4B8C-83A1-F6EECF244321}">
                <p14:modId xmlns:p14="http://schemas.microsoft.com/office/powerpoint/2010/main" val="4138175880"/>
              </p:ext>
            </p:extLst>
          </p:nvPr>
        </p:nvGraphicFramePr>
        <p:xfrm>
          <a:off x="1551231" y="780270"/>
          <a:ext cx="1415158" cy="383198"/>
        </p:xfrm>
        <a:graphic>
          <a:graphicData uri="http://schemas.openxmlformats.org/presentationml/2006/ole">
            <mc:AlternateContent xmlns:mc="http://schemas.openxmlformats.org/markup-compatibility/2006">
              <mc:Choice xmlns:v="urn:schemas-microsoft-com:vml" Requires="v">
                <p:oleObj spid="_x0000_s152711" name="Equation" r:id="rId3" imgW="799920" imgH="215640" progId="Equation.3">
                  <p:embed/>
                </p:oleObj>
              </mc:Choice>
              <mc:Fallback>
                <p:oleObj name="Equation" r:id="rId3" imgW="799920" imgH="215640" progId="Equation.3">
                  <p:embed/>
                  <p:pic>
                    <p:nvPicPr>
                      <p:cNvPr id="1945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231" y="780270"/>
                        <a:ext cx="1415158" cy="383198"/>
                      </a:xfrm>
                      <a:prstGeom prst="rect">
                        <a:avLst/>
                      </a:prstGeom>
                      <a:noFill/>
                      <a:ln>
                        <a:noFill/>
                      </a:ln>
                      <a:effectLst/>
                      <a:extLst/>
                    </p:spPr>
                  </p:pic>
                </p:oleObj>
              </mc:Fallback>
            </mc:AlternateContent>
          </a:graphicData>
        </a:graphic>
      </p:graphicFrame>
      <p:graphicFrame>
        <p:nvGraphicFramePr>
          <p:cNvPr id="19459" name="Object 4"/>
          <p:cNvGraphicFramePr>
            <a:graphicFrameLocks noChangeAspect="1"/>
          </p:cNvGraphicFramePr>
          <p:nvPr>
            <p:extLst>
              <p:ext uri="{D42A27DB-BD31-4B8C-83A1-F6EECF244321}">
                <p14:modId xmlns:p14="http://schemas.microsoft.com/office/powerpoint/2010/main" val="2340063607"/>
              </p:ext>
            </p:extLst>
          </p:nvPr>
        </p:nvGraphicFramePr>
        <p:xfrm>
          <a:off x="3286408" y="732470"/>
          <a:ext cx="373062" cy="478797"/>
        </p:xfrm>
        <a:graphic>
          <a:graphicData uri="http://schemas.openxmlformats.org/presentationml/2006/ole">
            <mc:AlternateContent xmlns:mc="http://schemas.openxmlformats.org/markup-compatibility/2006">
              <mc:Choice xmlns:v="urn:schemas-microsoft-com:vml" Requires="v">
                <p:oleObj spid="_x0000_s152712" name="Equation" r:id="rId5" imgW="177480" imgH="228600" progId="Equation.3">
                  <p:embed/>
                </p:oleObj>
              </mc:Choice>
              <mc:Fallback>
                <p:oleObj name="Equation" r:id="rId5" imgW="177480" imgH="228600" progId="Equation.3">
                  <p:embed/>
                  <p:pic>
                    <p:nvPicPr>
                      <p:cNvPr id="1945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408" y="732470"/>
                        <a:ext cx="373062" cy="478797"/>
                      </a:xfrm>
                      <a:prstGeom prst="rect">
                        <a:avLst/>
                      </a:prstGeom>
                      <a:noFill/>
                      <a:ln>
                        <a:noFill/>
                      </a:ln>
                      <a:effectLst/>
                      <a:extLst/>
                    </p:spPr>
                  </p:pic>
                </p:oleObj>
              </mc:Fallback>
            </mc:AlternateContent>
          </a:graphicData>
        </a:graphic>
      </p:graphicFrame>
      <p:graphicFrame>
        <p:nvGraphicFramePr>
          <p:cNvPr id="19460" name="Object 5"/>
          <p:cNvGraphicFramePr>
            <a:graphicFrameLocks noChangeAspect="1"/>
          </p:cNvGraphicFramePr>
          <p:nvPr>
            <p:extLst>
              <p:ext uri="{D42A27DB-BD31-4B8C-83A1-F6EECF244321}">
                <p14:modId xmlns:p14="http://schemas.microsoft.com/office/powerpoint/2010/main" val="1023395037"/>
              </p:ext>
            </p:extLst>
          </p:nvPr>
        </p:nvGraphicFramePr>
        <p:xfrm>
          <a:off x="6251927" y="780270"/>
          <a:ext cx="314325" cy="381000"/>
        </p:xfrm>
        <a:graphic>
          <a:graphicData uri="http://schemas.openxmlformats.org/presentationml/2006/ole">
            <mc:AlternateContent xmlns:mc="http://schemas.openxmlformats.org/markup-compatibility/2006">
              <mc:Choice xmlns:v="urn:schemas-microsoft-com:vml" Requires="v">
                <p:oleObj spid="_x0000_s152713" name="Equation" r:id="rId7" imgW="177480" imgH="215640" progId="Equation.3">
                  <p:embed/>
                </p:oleObj>
              </mc:Choice>
              <mc:Fallback>
                <p:oleObj name="Equation" r:id="rId7" imgW="177480" imgH="215640" progId="Equation.3">
                  <p:embed/>
                  <p:pic>
                    <p:nvPicPr>
                      <p:cNvPr id="1946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1927" y="780270"/>
                        <a:ext cx="314325" cy="381000"/>
                      </a:xfrm>
                      <a:prstGeom prst="rect">
                        <a:avLst/>
                      </a:prstGeom>
                      <a:solidFill>
                        <a:schemeClr val="accent5"/>
                      </a:solidFill>
                      <a:ln>
                        <a:noFill/>
                      </a:ln>
                      <a:effectLst/>
                      <a:extLst/>
                    </p:spPr>
                  </p:pic>
                </p:oleObj>
              </mc:Fallback>
            </mc:AlternateContent>
          </a:graphicData>
        </a:graphic>
      </p:graphicFrame>
      <p:graphicFrame>
        <p:nvGraphicFramePr>
          <p:cNvPr id="19461" name="Object 6"/>
          <p:cNvGraphicFramePr>
            <a:graphicFrameLocks noChangeAspect="1"/>
          </p:cNvGraphicFramePr>
          <p:nvPr>
            <p:extLst>
              <p:ext uri="{D42A27DB-BD31-4B8C-83A1-F6EECF244321}">
                <p14:modId xmlns:p14="http://schemas.microsoft.com/office/powerpoint/2010/main" val="2829804357"/>
              </p:ext>
            </p:extLst>
          </p:nvPr>
        </p:nvGraphicFramePr>
        <p:xfrm>
          <a:off x="1254369" y="1600200"/>
          <a:ext cx="390402" cy="501052"/>
        </p:xfrm>
        <a:graphic>
          <a:graphicData uri="http://schemas.openxmlformats.org/presentationml/2006/ole">
            <mc:AlternateContent xmlns:mc="http://schemas.openxmlformats.org/markup-compatibility/2006">
              <mc:Choice xmlns:v="urn:schemas-microsoft-com:vml" Requires="v">
                <p:oleObj spid="_x0000_s152714" name="Equation" r:id="rId9" imgW="177480" imgH="228600" progId="Equation.3">
                  <p:embed/>
                </p:oleObj>
              </mc:Choice>
              <mc:Fallback>
                <p:oleObj name="Equation" r:id="rId9" imgW="177480" imgH="228600" progId="Equation.3">
                  <p:embed/>
                  <p:pic>
                    <p:nvPicPr>
                      <p:cNvPr id="19461"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369" y="1600200"/>
                        <a:ext cx="390402" cy="501052"/>
                      </a:xfrm>
                      <a:prstGeom prst="rect">
                        <a:avLst/>
                      </a:prstGeom>
                      <a:noFill/>
                      <a:ln>
                        <a:noFill/>
                      </a:ln>
                      <a:effectLst/>
                      <a:extLst/>
                    </p:spPr>
                  </p:pic>
                </p:oleObj>
              </mc:Fallback>
            </mc:AlternateContent>
          </a:graphicData>
        </a:graphic>
      </p:graphicFrame>
      <p:graphicFrame>
        <p:nvGraphicFramePr>
          <p:cNvPr id="19462" name="Object 7"/>
          <p:cNvGraphicFramePr>
            <a:graphicFrameLocks noChangeAspect="1"/>
          </p:cNvGraphicFramePr>
          <p:nvPr>
            <p:extLst>
              <p:ext uri="{D42A27DB-BD31-4B8C-83A1-F6EECF244321}">
                <p14:modId xmlns:p14="http://schemas.microsoft.com/office/powerpoint/2010/main" val="1641474285"/>
              </p:ext>
            </p:extLst>
          </p:nvPr>
        </p:nvGraphicFramePr>
        <p:xfrm>
          <a:off x="4038600" y="1640733"/>
          <a:ext cx="1549064" cy="419985"/>
        </p:xfrm>
        <a:graphic>
          <a:graphicData uri="http://schemas.openxmlformats.org/presentationml/2006/ole">
            <mc:AlternateContent xmlns:mc="http://schemas.openxmlformats.org/markup-compatibility/2006">
              <mc:Choice xmlns:v="urn:schemas-microsoft-com:vml" Requires="v">
                <p:oleObj spid="_x0000_s152715" name="Equation" r:id="rId11" imgW="799920" imgH="215640" progId="Equation.3">
                  <p:embed/>
                </p:oleObj>
              </mc:Choice>
              <mc:Fallback>
                <p:oleObj name="Equation" r:id="rId11" imgW="799920" imgH="215640" progId="Equation.3">
                  <p:embed/>
                  <p:pic>
                    <p:nvPicPr>
                      <p:cNvPr id="19462"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8600" y="1640733"/>
                        <a:ext cx="1549064" cy="419985"/>
                      </a:xfrm>
                      <a:prstGeom prst="rect">
                        <a:avLst/>
                      </a:prstGeom>
                      <a:noFill/>
                      <a:ln>
                        <a:noFill/>
                      </a:ln>
                      <a:effectLst/>
                      <a:extLst/>
                    </p:spPr>
                  </p:pic>
                </p:oleObj>
              </mc:Fallback>
            </mc:AlternateContent>
          </a:graphicData>
        </a:graphic>
      </p:graphicFrame>
      <p:graphicFrame>
        <p:nvGraphicFramePr>
          <p:cNvPr id="19463" name="Object 8"/>
          <p:cNvGraphicFramePr>
            <a:graphicFrameLocks noChangeAspect="1"/>
          </p:cNvGraphicFramePr>
          <p:nvPr>
            <p:extLst>
              <p:ext uri="{D42A27DB-BD31-4B8C-83A1-F6EECF244321}">
                <p14:modId xmlns:p14="http://schemas.microsoft.com/office/powerpoint/2010/main" val="2625427070"/>
              </p:ext>
            </p:extLst>
          </p:nvPr>
        </p:nvGraphicFramePr>
        <p:xfrm>
          <a:off x="2966389" y="2486792"/>
          <a:ext cx="454515" cy="550927"/>
        </p:xfrm>
        <a:graphic>
          <a:graphicData uri="http://schemas.openxmlformats.org/presentationml/2006/ole">
            <mc:AlternateContent xmlns:mc="http://schemas.openxmlformats.org/markup-compatibility/2006">
              <mc:Choice xmlns:v="urn:schemas-microsoft-com:vml" Requires="v">
                <p:oleObj spid="_x0000_s152716" name="Equation" r:id="rId13" imgW="177480" imgH="215640" progId="Equation.3">
                  <p:embed/>
                </p:oleObj>
              </mc:Choice>
              <mc:Fallback>
                <p:oleObj name="Equation" r:id="rId13" imgW="177480" imgH="215640" progId="Equation.3">
                  <p:embed/>
                  <p:pic>
                    <p:nvPicPr>
                      <p:cNvPr id="19463"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6389" y="2486792"/>
                        <a:ext cx="454515" cy="550927"/>
                      </a:xfrm>
                      <a:prstGeom prst="rect">
                        <a:avLst/>
                      </a:prstGeom>
                      <a:noFill/>
                      <a:ln>
                        <a:noFill/>
                      </a:ln>
                      <a:effectLst/>
                      <a:extLst/>
                    </p:spPr>
                  </p:pic>
                </p:oleObj>
              </mc:Fallback>
            </mc:AlternateContent>
          </a:graphicData>
        </a:graphic>
      </p:graphicFrame>
      <p:graphicFrame>
        <p:nvGraphicFramePr>
          <p:cNvPr id="19464" name="Object 9"/>
          <p:cNvGraphicFramePr>
            <a:graphicFrameLocks noChangeAspect="1"/>
          </p:cNvGraphicFramePr>
          <p:nvPr>
            <p:extLst>
              <p:ext uri="{D42A27DB-BD31-4B8C-83A1-F6EECF244321}">
                <p14:modId xmlns:p14="http://schemas.microsoft.com/office/powerpoint/2010/main" val="1882310944"/>
              </p:ext>
            </p:extLst>
          </p:nvPr>
        </p:nvGraphicFramePr>
        <p:xfrm>
          <a:off x="990600" y="3290520"/>
          <a:ext cx="2070704" cy="429359"/>
        </p:xfrm>
        <a:graphic>
          <a:graphicData uri="http://schemas.openxmlformats.org/presentationml/2006/ole">
            <mc:AlternateContent xmlns:mc="http://schemas.openxmlformats.org/markup-compatibility/2006">
              <mc:Choice xmlns:v="urn:schemas-microsoft-com:vml" Requires="v">
                <p:oleObj spid="_x0000_s152717" name="Equation" r:id="rId15" imgW="1104840" imgH="228600" progId="Equation.3">
                  <p:embed/>
                </p:oleObj>
              </mc:Choice>
              <mc:Fallback>
                <p:oleObj name="Equation" r:id="rId15" imgW="1104840" imgH="228600" progId="Equation.3">
                  <p:embed/>
                  <p:pic>
                    <p:nvPicPr>
                      <p:cNvPr id="19464"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0600" y="3290520"/>
                        <a:ext cx="2070704" cy="429359"/>
                      </a:xfrm>
                      <a:prstGeom prst="rect">
                        <a:avLst/>
                      </a:prstGeom>
                      <a:noFill/>
                      <a:ln>
                        <a:noFill/>
                      </a:ln>
                      <a:effectLst/>
                      <a:extLst/>
                    </p:spPr>
                  </p:pic>
                </p:oleObj>
              </mc:Fallback>
            </mc:AlternateContent>
          </a:graphicData>
        </a:graphic>
      </p:graphicFrame>
      <p:graphicFrame>
        <p:nvGraphicFramePr>
          <p:cNvPr id="19465" name="Object 10"/>
          <p:cNvGraphicFramePr>
            <a:graphicFrameLocks noChangeAspect="1"/>
          </p:cNvGraphicFramePr>
          <p:nvPr>
            <p:extLst>
              <p:ext uri="{D42A27DB-BD31-4B8C-83A1-F6EECF244321}">
                <p14:modId xmlns:p14="http://schemas.microsoft.com/office/powerpoint/2010/main" val="2527090415"/>
              </p:ext>
            </p:extLst>
          </p:nvPr>
        </p:nvGraphicFramePr>
        <p:xfrm>
          <a:off x="2819400" y="3687126"/>
          <a:ext cx="2682179" cy="764776"/>
        </p:xfrm>
        <a:graphic>
          <a:graphicData uri="http://schemas.openxmlformats.org/presentationml/2006/ole">
            <mc:AlternateContent xmlns:mc="http://schemas.openxmlformats.org/markup-compatibility/2006">
              <mc:Choice xmlns:v="urn:schemas-microsoft-com:vml" Requires="v">
                <p:oleObj spid="_x0000_s152718" name="Equation" r:id="rId17" imgW="1130040" imgH="444240" progId="Equation.3">
                  <p:embed/>
                </p:oleObj>
              </mc:Choice>
              <mc:Fallback>
                <p:oleObj name="Equation" r:id="rId17" imgW="1130040" imgH="444240" progId="Equation.3">
                  <p:embed/>
                  <p:pic>
                    <p:nvPicPr>
                      <p:cNvPr id="19465"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19400" y="3687126"/>
                        <a:ext cx="2682179" cy="764776"/>
                      </a:xfrm>
                      <a:prstGeom prst="rect">
                        <a:avLst/>
                      </a:prstGeom>
                      <a:noFill/>
                      <a:ln>
                        <a:noFill/>
                      </a:ln>
                      <a:effectLst/>
                      <a:extLst/>
                    </p:spPr>
                  </p:pic>
                </p:oleObj>
              </mc:Fallback>
            </mc:AlternateContent>
          </a:graphicData>
        </a:graphic>
      </p:graphicFrame>
      <p:graphicFrame>
        <p:nvGraphicFramePr>
          <p:cNvPr id="19466" name="Object 11"/>
          <p:cNvGraphicFramePr>
            <a:graphicFrameLocks noChangeAspect="1"/>
          </p:cNvGraphicFramePr>
          <p:nvPr>
            <p:extLst>
              <p:ext uri="{D42A27DB-BD31-4B8C-83A1-F6EECF244321}">
                <p14:modId xmlns:p14="http://schemas.microsoft.com/office/powerpoint/2010/main" val="1664751429"/>
              </p:ext>
            </p:extLst>
          </p:nvPr>
        </p:nvGraphicFramePr>
        <p:xfrm>
          <a:off x="5791200" y="3829489"/>
          <a:ext cx="2505075" cy="381000"/>
        </p:xfrm>
        <a:graphic>
          <a:graphicData uri="http://schemas.openxmlformats.org/presentationml/2006/ole">
            <mc:AlternateContent xmlns:mc="http://schemas.openxmlformats.org/markup-compatibility/2006">
              <mc:Choice xmlns:v="urn:schemas-microsoft-com:vml" Requires="v">
                <p:oleObj spid="_x0000_s152719" name="Equation" r:id="rId19" imgW="1409400" imgH="215640" progId="Equation.3">
                  <p:embed/>
                </p:oleObj>
              </mc:Choice>
              <mc:Fallback>
                <p:oleObj name="Equation" r:id="rId19" imgW="1409400" imgH="215640" progId="Equation.3">
                  <p:embed/>
                  <p:pic>
                    <p:nvPicPr>
                      <p:cNvPr id="19466"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91200" y="3829489"/>
                        <a:ext cx="250507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7" name="Object 12"/>
          <p:cNvGraphicFramePr>
            <a:graphicFrameLocks noChangeAspect="1"/>
          </p:cNvGraphicFramePr>
          <p:nvPr>
            <p:extLst>
              <p:ext uri="{D42A27DB-BD31-4B8C-83A1-F6EECF244321}">
                <p14:modId xmlns:p14="http://schemas.microsoft.com/office/powerpoint/2010/main" val="3403051532"/>
              </p:ext>
            </p:extLst>
          </p:nvPr>
        </p:nvGraphicFramePr>
        <p:xfrm>
          <a:off x="1642739" y="4488839"/>
          <a:ext cx="314325" cy="381000"/>
        </p:xfrm>
        <a:graphic>
          <a:graphicData uri="http://schemas.openxmlformats.org/presentationml/2006/ole">
            <mc:AlternateContent xmlns:mc="http://schemas.openxmlformats.org/markup-compatibility/2006">
              <mc:Choice xmlns:v="urn:schemas-microsoft-com:vml" Requires="v">
                <p:oleObj spid="_x0000_s152720" name="Equation" r:id="rId21" imgW="177480" imgH="215640" progId="Equation.3">
                  <p:embed/>
                </p:oleObj>
              </mc:Choice>
              <mc:Fallback>
                <p:oleObj name="Equation" r:id="rId21" imgW="177480" imgH="215640" progId="Equation.3">
                  <p:embed/>
                  <p:pic>
                    <p:nvPicPr>
                      <p:cNvPr id="19467"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42739" y="4488839"/>
                        <a:ext cx="31432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8" name="Object 13"/>
          <p:cNvGraphicFramePr>
            <a:graphicFrameLocks noChangeAspect="1"/>
          </p:cNvGraphicFramePr>
          <p:nvPr>
            <p:extLst>
              <p:ext uri="{D42A27DB-BD31-4B8C-83A1-F6EECF244321}">
                <p14:modId xmlns:p14="http://schemas.microsoft.com/office/powerpoint/2010/main" val="2387189557"/>
              </p:ext>
            </p:extLst>
          </p:nvPr>
        </p:nvGraphicFramePr>
        <p:xfrm>
          <a:off x="2966389" y="4601945"/>
          <a:ext cx="3291811" cy="924108"/>
        </p:xfrm>
        <a:graphic>
          <a:graphicData uri="http://schemas.openxmlformats.org/presentationml/2006/ole">
            <mc:AlternateContent xmlns:mc="http://schemas.openxmlformats.org/markup-compatibility/2006">
              <mc:Choice xmlns:v="urn:schemas-microsoft-com:vml" Requires="v">
                <p:oleObj spid="_x0000_s152721" name="Equation" r:id="rId22" imgW="1904760" imgH="533160" progId="Equation.3">
                  <p:embed/>
                </p:oleObj>
              </mc:Choice>
              <mc:Fallback>
                <p:oleObj name="Equation" r:id="rId22" imgW="1904760" imgH="533160" progId="Equation.3">
                  <p:embed/>
                  <p:pic>
                    <p:nvPicPr>
                      <p:cNvPr id="19468" name="Object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66389" y="4601945"/>
                        <a:ext cx="3291811" cy="924108"/>
                      </a:xfrm>
                      <a:prstGeom prst="rect">
                        <a:avLst/>
                      </a:prstGeom>
                      <a:noFill/>
                      <a:ln>
                        <a:noFill/>
                      </a:ln>
                      <a:effectLst/>
                      <a:extLst/>
                    </p:spPr>
                  </p:pic>
                </p:oleObj>
              </mc:Fallback>
            </mc:AlternateContent>
          </a:graphicData>
        </a:graphic>
      </p:graphicFrame>
      <p:graphicFrame>
        <p:nvGraphicFramePr>
          <p:cNvPr id="19469" name="Object 14"/>
          <p:cNvGraphicFramePr>
            <a:graphicFrameLocks noChangeAspect="1"/>
          </p:cNvGraphicFramePr>
          <p:nvPr>
            <p:extLst>
              <p:ext uri="{D42A27DB-BD31-4B8C-83A1-F6EECF244321}">
                <p14:modId xmlns:p14="http://schemas.microsoft.com/office/powerpoint/2010/main" val="3291445976"/>
              </p:ext>
            </p:extLst>
          </p:nvPr>
        </p:nvGraphicFramePr>
        <p:xfrm>
          <a:off x="1328273" y="5526053"/>
          <a:ext cx="1133454" cy="344366"/>
        </p:xfrm>
        <a:graphic>
          <a:graphicData uri="http://schemas.openxmlformats.org/presentationml/2006/ole">
            <mc:AlternateContent xmlns:mc="http://schemas.openxmlformats.org/markup-compatibility/2006">
              <mc:Choice xmlns:v="urn:schemas-microsoft-com:vml" Requires="v">
                <p:oleObj spid="_x0000_s152722" name="Equation" r:id="rId24" imgW="583920" imgH="177480" progId="Equation.3">
                  <p:embed/>
                </p:oleObj>
              </mc:Choice>
              <mc:Fallback>
                <p:oleObj name="Equation" r:id="rId24" imgW="583920" imgH="177480" progId="Equation.3">
                  <p:embed/>
                  <p:pic>
                    <p:nvPicPr>
                      <p:cNvPr id="19469" name="Object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28273" y="5526053"/>
                        <a:ext cx="1133454" cy="344366"/>
                      </a:xfrm>
                      <a:prstGeom prst="rect">
                        <a:avLst/>
                      </a:prstGeom>
                      <a:noFill/>
                      <a:ln>
                        <a:noFill/>
                      </a:ln>
                      <a:effectLst/>
                      <a:extLst/>
                    </p:spPr>
                  </p:pic>
                </p:oleObj>
              </mc:Fallback>
            </mc:AlternateContent>
          </a:graphicData>
        </a:graphic>
      </p:graphicFrame>
      <p:graphicFrame>
        <p:nvGraphicFramePr>
          <p:cNvPr id="19470" name="Object 15"/>
          <p:cNvGraphicFramePr>
            <a:graphicFrameLocks noChangeAspect="1"/>
          </p:cNvGraphicFramePr>
          <p:nvPr>
            <p:extLst>
              <p:ext uri="{D42A27DB-BD31-4B8C-83A1-F6EECF244321}">
                <p14:modId xmlns:p14="http://schemas.microsoft.com/office/powerpoint/2010/main" val="191794919"/>
              </p:ext>
            </p:extLst>
          </p:nvPr>
        </p:nvGraphicFramePr>
        <p:xfrm>
          <a:off x="2966389" y="5773170"/>
          <a:ext cx="3481376" cy="964101"/>
        </p:xfrm>
        <a:graphic>
          <a:graphicData uri="http://schemas.openxmlformats.org/presentationml/2006/ole">
            <mc:AlternateContent xmlns:mc="http://schemas.openxmlformats.org/markup-compatibility/2006">
              <mc:Choice xmlns:v="urn:schemas-microsoft-com:vml" Requires="v">
                <p:oleObj spid="_x0000_s152723" name="Equation" r:id="rId26" imgW="1739880" imgH="482400" progId="Equation.3">
                  <p:embed/>
                </p:oleObj>
              </mc:Choice>
              <mc:Fallback>
                <p:oleObj name="Equation" r:id="rId26" imgW="1739880" imgH="482400" progId="Equation.3">
                  <p:embed/>
                  <p:pic>
                    <p:nvPicPr>
                      <p:cNvPr id="19470" name="Object 1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66389" y="5773170"/>
                        <a:ext cx="3481376" cy="9641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23963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533400" y="26988"/>
            <a:ext cx="8229600" cy="1143000"/>
          </a:xfrm>
        </p:spPr>
        <p:txBody>
          <a:bodyPr/>
          <a:lstStyle/>
          <a:p>
            <a:pPr>
              <a:defRPr/>
            </a:pPr>
            <a:r>
              <a:rPr lang="zh-CN" altLang="en-US" sz="4000" b="1" dirty="0">
                <a:solidFill>
                  <a:srgbClr val="552579"/>
                </a:solidFill>
                <a:latin typeface="微软雅黑" panose="020B0503020204020204" pitchFamily="34" charset="-122"/>
                <a:ea typeface="微软雅黑" panose="020B0503020204020204" pitchFamily="34" charset="-122"/>
              </a:rPr>
              <a:t>功率放大器的应用</a:t>
            </a:r>
          </a:p>
        </p:txBody>
      </p:sp>
      <p:sp>
        <p:nvSpPr>
          <p:cNvPr id="25603" name="TextBox 3"/>
          <p:cNvSpPr txBox="1">
            <a:spLocks noChangeArrowheads="1"/>
          </p:cNvSpPr>
          <p:nvPr/>
        </p:nvSpPr>
        <p:spPr bwMode="auto">
          <a:xfrm>
            <a:off x="1042988" y="1125538"/>
            <a:ext cx="6769100" cy="4954048"/>
          </a:xfrm>
          <a:prstGeom prst="rect">
            <a:avLst/>
          </a:prstGeom>
          <a:noFill/>
          <a:ln w="9525">
            <a:noFill/>
            <a:miter lim="800000"/>
            <a:headEnd/>
            <a:tailEnd/>
          </a:ln>
        </p:spPr>
        <p:txBody>
          <a:bodyPr>
            <a:spAutoFit/>
          </a:bodyPr>
          <a:lstStyle/>
          <a:p>
            <a:pPr algn="l">
              <a:lnSpc>
                <a:spcPts val="4800"/>
              </a:lnSpc>
              <a:buFont typeface="Wingdings" pitchFamily="2" charset="2"/>
              <a:buChar char="Ø"/>
            </a:pPr>
            <a:r>
              <a:rPr lang="en-US" altLang="zh-CN" sz="3200" dirty="0">
                <a:latin typeface="Times New Roman" panose="02020603050405020304" pitchFamily="18" charset="0"/>
                <a:ea typeface="+mj-ea"/>
                <a:cs typeface="Times New Roman" panose="02020603050405020304" pitchFamily="18" charset="0"/>
              </a:rPr>
              <a:t> </a:t>
            </a:r>
            <a:r>
              <a:rPr lang="zh-CN" altLang="en-US" sz="3200" dirty="0">
                <a:latin typeface="Times New Roman" panose="02020603050405020304" pitchFamily="18" charset="0"/>
                <a:ea typeface="+mj-ea"/>
                <a:cs typeface="Times New Roman" panose="02020603050405020304" pitchFamily="18" charset="0"/>
              </a:rPr>
              <a:t>高保真音响；</a:t>
            </a:r>
            <a:endParaRPr lang="en-US" altLang="zh-CN" sz="3200" dirty="0">
              <a:latin typeface="Times New Roman" panose="02020603050405020304" pitchFamily="18" charset="0"/>
              <a:ea typeface="+mj-ea"/>
              <a:cs typeface="Times New Roman" panose="02020603050405020304" pitchFamily="18" charset="0"/>
            </a:endParaRPr>
          </a:p>
          <a:p>
            <a:pPr algn="l">
              <a:lnSpc>
                <a:spcPts val="4800"/>
              </a:lnSpc>
              <a:buFont typeface="Wingdings" pitchFamily="2" charset="2"/>
              <a:buChar char="Ø"/>
            </a:pPr>
            <a:r>
              <a:rPr lang="en-US" altLang="zh-CN" sz="3200" dirty="0">
                <a:latin typeface="Times New Roman" panose="02020603050405020304" pitchFamily="18" charset="0"/>
                <a:ea typeface="+mj-ea"/>
                <a:cs typeface="Times New Roman" panose="02020603050405020304" pitchFamily="18" charset="0"/>
              </a:rPr>
              <a:t> </a:t>
            </a:r>
            <a:r>
              <a:rPr lang="zh-CN" altLang="en-US" sz="3200" dirty="0">
                <a:latin typeface="Times New Roman" panose="02020603050405020304" pitchFamily="18" charset="0"/>
                <a:ea typeface="+mj-ea"/>
                <a:cs typeface="Times New Roman" panose="02020603050405020304" pitchFamily="18" charset="0"/>
              </a:rPr>
              <a:t>电视汽车音响；</a:t>
            </a:r>
            <a:endParaRPr lang="en-US" altLang="zh-CN" sz="3200" dirty="0">
              <a:latin typeface="Times New Roman" panose="02020603050405020304" pitchFamily="18" charset="0"/>
              <a:ea typeface="+mj-ea"/>
              <a:cs typeface="Times New Roman" panose="02020603050405020304" pitchFamily="18" charset="0"/>
            </a:endParaRPr>
          </a:p>
          <a:p>
            <a:pPr algn="l">
              <a:lnSpc>
                <a:spcPts val="4800"/>
              </a:lnSpc>
              <a:buFont typeface="Wingdings" pitchFamily="2" charset="2"/>
              <a:buChar char="Ø"/>
            </a:pPr>
            <a:r>
              <a:rPr lang="zh-CN" altLang="en-US" sz="3200" dirty="0">
                <a:latin typeface="Times New Roman" panose="02020603050405020304" pitchFamily="18" charset="0"/>
                <a:ea typeface="+mj-ea"/>
                <a:cs typeface="Times New Roman" panose="02020603050405020304" pitchFamily="18" charset="0"/>
              </a:rPr>
              <a:t> 广播、电视信号；</a:t>
            </a:r>
            <a:endParaRPr lang="en-US" altLang="zh-CN" sz="3200" dirty="0">
              <a:latin typeface="Times New Roman" panose="02020603050405020304" pitchFamily="18" charset="0"/>
              <a:ea typeface="+mj-ea"/>
              <a:cs typeface="Times New Roman" panose="02020603050405020304" pitchFamily="18" charset="0"/>
            </a:endParaRPr>
          </a:p>
          <a:p>
            <a:pPr algn="l">
              <a:lnSpc>
                <a:spcPts val="4800"/>
              </a:lnSpc>
              <a:buFont typeface="Wingdings" pitchFamily="2" charset="2"/>
              <a:buChar char="Ø"/>
            </a:pPr>
            <a:r>
              <a:rPr lang="en-US" altLang="zh-CN" sz="3200" dirty="0">
                <a:latin typeface="Times New Roman" panose="02020603050405020304" pitchFamily="18" charset="0"/>
                <a:ea typeface="+mj-ea"/>
                <a:cs typeface="Times New Roman" panose="02020603050405020304" pitchFamily="18" charset="0"/>
              </a:rPr>
              <a:t> </a:t>
            </a:r>
            <a:r>
              <a:rPr lang="zh-CN" altLang="en-US" sz="3200" dirty="0">
                <a:latin typeface="Times New Roman" panose="02020603050405020304" pitchFamily="18" charset="0"/>
                <a:ea typeface="+mj-ea"/>
                <a:cs typeface="Times New Roman" panose="02020603050405020304" pitchFamily="18" charset="0"/>
              </a:rPr>
              <a:t>无绳电话及对讲机；</a:t>
            </a:r>
            <a:endParaRPr lang="en-US" altLang="zh-CN" sz="3200" dirty="0">
              <a:latin typeface="Times New Roman" panose="02020603050405020304" pitchFamily="18" charset="0"/>
              <a:ea typeface="+mj-ea"/>
              <a:cs typeface="Times New Roman" panose="02020603050405020304" pitchFamily="18" charset="0"/>
            </a:endParaRPr>
          </a:p>
          <a:p>
            <a:pPr algn="l">
              <a:lnSpc>
                <a:spcPts val="4800"/>
              </a:lnSpc>
              <a:buFont typeface="Wingdings" pitchFamily="2" charset="2"/>
              <a:buChar char="Ø"/>
            </a:pPr>
            <a:r>
              <a:rPr lang="en-US" altLang="zh-CN" sz="3200" dirty="0">
                <a:latin typeface="Times New Roman" panose="02020603050405020304" pitchFamily="18" charset="0"/>
                <a:ea typeface="+mj-ea"/>
                <a:cs typeface="Times New Roman" panose="02020603050405020304" pitchFamily="18" charset="0"/>
              </a:rPr>
              <a:t> </a:t>
            </a:r>
            <a:r>
              <a:rPr lang="zh-CN" altLang="en-US" sz="3200" dirty="0">
                <a:latin typeface="Times New Roman" panose="02020603050405020304" pitchFamily="18" charset="0"/>
                <a:ea typeface="+mj-ea"/>
                <a:cs typeface="Times New Roman" panose="02020603050405020304" pitchFamily="18" charset="0"/>
              </a:rPr>
              <a:t>无线通信基站和终端；</a:t>
            </a:r>
            <a:endParaRPr lang="en-US" altLang="zh-CN" sz="3200" dirty="0">
              <a:latin typeface="Times New Roman" panose="02020603050405020304" pitchFamily="18" charset="0"/>
              <a:ea typeface="+mj-ea"/>
              <a:cs typeface="Times New Roman" panose="02020603050405020304" pitchFamily="18" charset="0"/>
            </a:endParaRPr>
          </a:p>
          <a:p>
            <a:pPr algn="l">
              <a:lnSpc>
                <a:spcPts val="4800"/>
              </a:lnSpc>
              <a:buFont typeface="Wingdings" pitchFamily="2" charset="2"/>
              <a:buChar char="Ø"/>
            </a:pPr>
            <a:r>
              <a:rPr lang="zh-CN" altLang="en-US" sz="3200" dirty="0">
                <a:latin typeface="Times New Roman" panose="02020603050405020304" pitchFamily="18" charset="0"/>
                <a:ea typeface="+mj-ea"/>
                <a:cs typeface="Times New Roman" panose="02020603050405020304" pitchFamily="18" charset="0"/>
              </a:rPr>
              <a:t>无限局域网；</a:t>
            </a:r>
            <a:endParaRPr lang="en-US" altLang="zh-CN" sz="3200" dirty="0">
              <a:latin typeface="Times New Roman" panose="02020603050405020304" pitchFamily="18" charset="0"/>
              <a:ea typeface="+mj-ea"/>
              <a:cs typeface="Times New Roman" panose="02020603050405020304" pitchFamily="18" charset="0"/>
            </a:endParaRPr>
          </a:p>
          <a:p>
            <a:pPr algn="l">
              <a:lnSpc>
                <a:spcPts val="4800"/>
              </a:lnSpc>
              <a:buFont typeface="Wingdings" pitchFamily="2" charset="2"/>
              <a:buChar char="Ø"/>
            </a:pPr>
            <a:r>
              <a:rPr lang="en-US" altLang="zh-CN" sz="3200" dirty="0">
                <a:latin typeface="Times New Roman" panose="02020603050405020304" pitchFamily="18" charset="0"/>
                <a:ea typeface="+mj-ea"/>
                <a:cs typeface="Times New Roman" panose="02020603050405020304" pitchFamily="18" charset="0"/>
              </a:rPr>
              <a:t> </a:t>
            </a:r>
            <a:r>
              <a:rPr lang="zh-CN" altLang="en-US" sz="3200" dirty="0">
                <a:latin typeface="Times New Roman" panose="02020603050405020304" pitchFamily="18" charset="0"/>
                <a:ea typeface="+mj-ea"/>
                <a:cs typeface="Times New Roman" panose="02020603050405020304" pitchFamily="18" charset="0"/>
              </a:rPr>
              <a:t>全球定位系统</a:t>
            </a:r>
            <a:r>
              <a:rPr lang="en-US" altLang="zh-CN" sz="3200" dirty="0">
                <a:latin typeface="Times New Roman" panose="02020603050405020304" pitchFamily="18" charset="0"/>
                <a:ea typeface="+mj-ea"/>
                <a:cs typeface="Times New Roman" panose="02020603050405020304" pitchFamily="18" charset="0"/>
              </a:rPr>
              <a:t>(GPS);</a:t>
            </a:r>
          </a:p>
          <a:p>
            <a:pPr algn="l">
              <a:lnSpc>
                <a:spcPts val="4800"/>
              </a:lnSpc>
              <a:buFont typeface="Wingdings" pitchFamily="2" charset="2"/>
              <a:buChar char="Ø"/>
            </a:pPr>
            <a:r>
              <a:rPr lang="en-US" altLang="zh-CN" sz="3200" dirty="0">
                <a:latin typeface="Times New Roman" panose="02020603050405020304" pitchFamily="18" charset="0"/>
                <a:ea typeface="+mj-ea"/>
                <a:cs typeface="Times New Roman" panose="02020603050405020304" pitchFamily="18" charset="0"/>
              </a:rPr>
              <a:t> </a:t>
            </a:r>
            <a:r>
              <a:rPr lang="zh-CN" altLang="en-US" sz="3200" dirty="0">
                <a:latin typeface="Times New Roman" panose="02020603050405020304" pitchFamily="18" charset="0"/>
                <a:ea typeface="+mj-ea"/>
                <a:cs typeface="Times New Roman" panose="02020603050405020304" pitchFamily="18" charset="0"/>
              </a:rPr>
              <a:t>卫星通信</a:t>
            </a:r>
          </a:p>
        </p:txBody>
      </p:sp>
      <p:pic>
        <p:nvPicPr>
          <p:cNvPr id="6148" name="Picture 4"/>
          <p:cNvPicPr>
            <a:picLocks noChangeAspect="1" noChangeArrowheads="1"/>
          </p:cNvPicPr>
          <p:nvPr/>
        </p:nvPicPr>
        <p:blipFill>
          <a:blip r:embed="rId2" cstate="print"/>
          <a:srcRect l="27956" t="28568" r="59837" b="37134"/>
          <a:stretch>
            <a:fillRect/>
          </a:stretch>
        </p:blipFill>
        <p:spPr bwMode="auto">
          <a:xfrm>
            <a:off x="5940425" y="1196975"/>
            <a:ext cx="2663825" cy="4211638"/>
          </a:xfrm>
          <a:prstGeom prst="rect">
            <a:avLst/>
          </a:prstGeom>
          <a:noFill/>
          <a:ln w="9525" algn="ctr">
            <a:noFill/>
            <a:miter lim="800000"/>
            <a:headEnd/>
            <a:tailEnd type="none" w="med" len="lg"/>
          </a:ln>
        </p:spPr>
      </p:pic>
      <p:pic>
        <p:nvPicPr>
          <p:cNvPr id="6149" name="Picture 5"/>
          <p:cNvPicPr>
            <a:picLocks noChangeAspect="1" noChangeArrowheads="1"/>
          </p:cNvPicPr>
          <p:nvPr/>
        </p:nvPicPr>
        <p:blipFill>
          <a:blip r:embed="rId3" cstate="print"/>
          <a:srcRect l="28349" t="34300" r="41331" b="52400"/>
          <a:stretch>
            <a:fillRect/>
          </a:stretch>
        </p:blipFill>
        <p:spPr bwMode="auto">
          <a:xfrm>
            <a:off x="3598863" y="2636838"/>
            <a:ext cx="5545137" cy="1368425"/>
          </a:xfrm>
          <a:prstGeom prst="rect">
            <a:avLst/>
          </a:prstGeom>
          <a:noFill/>
          <a:ln w="9525" algn="ctr">
            <a:noFill/>
            <a:miter lim="800000"/>
            <a:headEnd/>
            <a:tailEnd type="none" w="med" len="lg"/>
          </a:ln>
        </p:spPr>
      </p:pic>
      <p:pic>
        <p:nvPicPr>
          <p:cNvPr id="6150" name="Picture 6"/>
          <p:cNvPicPr>
            <a:picLocks noChangeAspect="1" noChangeArrowheads="1"/>
          </p:cNvPicPr>
          <p:nvPr/>
        </p:nvPicPr>
        <p:blipFill>
          <a:blip r:embed="rId4" cstate="print"/>
          <a:srcRect l="27562" t="28000" r="42513" b="46100"/>
          <a:stretch>
            <a:fillRect/>
          </a:stretch>
        </p:blipFill>
        <p:spPr bwMode="auto">
          <a:xfrm>
            <a:off x="3671888" y="1412875"/>
            <a:ext cx="5472112" cy="2663825"/>
          </a:xfrm>
          <a:prstGeom prst="rect">
            <a:avLst/>
          </a:prstGeom>
          <a:noFill/>
          <a:ln w="9525" algn="ctr">
            <a:noFill/>
            <a:miter lim="800000"/>
            <a:headEnd/>
            <a:tailEnd type="none" w="med" len="lg"/>
          </a:ln>
        </p:spPr>
      </p:pic>
      <p:pic>
        <p:nvPicPr>
          <p:cNvPr id="6151" name="Picture 7"/>
          <p:cNvPicPr>
            <a:picLocks noChangeAspect="1" noChangeArrowheads="1"/>
          </p:cNvPicPr>
          <p:nvPr/>
        </p:nvPicPr>
        <p:blipFill>
          <a:blip r:embed="rId5" cstate="print"/>
          <a:srcRect l="27956" t="27299" r="44482" b="45401"/>
          <a:stretch>
            <a:fillRect/>
          </a:stretch>
        </p:blipFill>
        <p:spPr bwMode="auto">
          <a:xfrm>
            <a:off x="4103688" y="4049713"/>
            <a:ext cx="5040312" cy="2808287"/>
          </a:xfrm>
          <a:prstGeom prst="rect">
            <a:avLst/>
          </a:prstGeom>
          <a:noFill/>
          <a:ln w="9525" algn="ctr">
            <a:noFill/>
            <a:miter lim="800000"/>
            <a:headEnd/>
            <a:tailEnd type="none" w="med" len="lg"/>
          </a:ln>
        </p:spPr>
      </p:pic>
      <p:pic>
        <p:nvPicPr>
          <p:cNvPr id="6152" name="Picture 8"/>
          <p:cNvPicPr>
            <a:picLocks noChangeAspect="1" noChangeArrowheads="1"/>
          </p:cNvPicPr>
          <p:nvPr/>
        </p:nvPicPr>
        <p:blipFill>
          <a:blip r:embed="rId6" cstate="print"/>
          <a:srcRect l="27956" t="29401" r="41331" b="37001"/>
          <a:stretch>
            <a:fillRect/>
          </a:stretch>
        </p:blipFill>
        <p:spPr bwMode="auto">
          <a:xfrm>
            <a:off x="3276600" y="1989138"/>
            <a:ext cx="5616575" cy="3455987"/>
          </a:xfrm>
          <a:prstGeom prst="rect">
            <a:avLst/>
          </a:prstGeom>
          <a:noFill/>
          <a:ln w="9525" algn="ctr">
            <a:noFill/>
            <a:miter lim="800000"/>
            <a:headEnd/>
            <a:tailEnd type="none" w="med" len="lg"/>
          </a:ln>
        </p:spPr>
      </p:pic>
      <p:pic>
        <p:nvPicPr>
          <p:cNvPr id="6153" name="Picture 9"/>
          <p:cNvPicPr>
            <a:picLocks noChangeAspect="1" noChangeArrowheads="1"/>
          </p:cNvPicPr>
          <p:nvPr/>
        </p:nvPicPr>
        <p:blipFill>
          <a:blip r:embed="rId7" cstate="print"/>
          <a:srcRect l="27562" t="29401" r="40546" b="40501"/>
          <a:stretch>
            <a:fillRect/>
          </a:stretch>
        </p:blipFill>
        <p:spPr bwMode="auto">
          <a:xfrm>
            <a:off x="2987675" y="620713"/>
            <a:ext cx="5832475" cy="3095625"/>
          </a:xfrm>
          <a:prstGeom prst="rect">
            <a:avLst/>
          </a:prstGeom>
          <a:noFill/>
          <a:ln w="9525" algn="ctr">
            <a:noFill/>
            <a:miter lim="800000"/>
            <a:headEnd/>
            <a:tailEnd type="none" w="med" len="lg"/>
          </a:ln>
        </p:spPr>
      </p:pic>
      <p:pic>
        <p:nvPicPr>
          <p:cNvPr id="6154" name="Picture 10"/>
          <p:cNvPicPr>
            <a:picLocks noChangeAspect="1" noChangeArrowheads="1"/>
          </p:cNvPicPr>
          <p:nvPr/>
        </p:nvPicPr>
        <p:blipFill>
          <a:blip r:embed="rId8" cstate="print"/>
          <a:srcRect l="27956" t="32899" r="42513" b="49600"/>
          <a:stretch>
            <a:fillRect/>
          </a:stretch>
        </p:blipFill>
        <p:spPr bwMode="auto">
          <a:xfrm>
            <a:off x="3059113" y="2276475"/>
            <a:ext cx="5400675" cy="1800225"/>
          </a:xfrm>
          <a:prstGeom prst="rect">
            <a:avLst/>
          </a:prstGeom>
          <a:noFill/>
          <a:ln w="9525" algn="ctr">
            <a:noFill/>
            <a:miter lim="800000"/>
            <a:headEnd/>
            <a:tailEnd type="none" w="med" len="lg"/>
          </a:ln>
        </p:spPr>
      </p:pic>
      <p:pic>
        <p:nvPicPr>
          <p:cNvPr id="6155" name="Picture 11"/>
          <p:cNvPicPr>
            <a:picLocks noChangeAspect="1" noChangeArrowheads="1"/>
          </p:cNvPicPr>
          <p:nvPr/>
        </p:nvPicPr>
        <p:blipFill>
          <a:blip r:embed="rId9" cstate="print"/>
          <a:srcRect l="27956" t="28700" r="42119" b="37701"/>
          <a:stretch>
            <a:fillRect/>
          </a:stretch>
        </p:blipFill>
        <p:spPr bwMode="auto">
          <a:xfrm>
            <a:off x="3671888" y="1557338"/>
            <a:ext cx="5472112" cy="3455987"/>
          </a:xfrm>
          <a:prstGeom prst="rect">
            <a:avLst/>
          </a:prstGeom>
          <a:noFill/>
          <a:ln w="9525" algn="ctr">
            <a:noFill/>
            <a:miter lim="800000"/>
            <a:headEnd/>
            <a:tailEnd type="none" w="med" len="lg"/>
          </a:ln>
        </p:spPr>
      </p:pic>
      <p:pic>
        <p:nvPicPr>
          <p:cNvPr id="6157" name="Picture 13"/>
          <p:cNvPicPr>
            <a:picLocks noChangeAspect="1" noChangeArrowheads="1"/>
          </p:cNvPicPr>
          <p:nvPr/>
        </p:nvPicPr>
        <p:blipFill>
          <a:blip r:embed="rId10" cstate="print"/>
          <a:srcRect l="27562" t="25200" r="40938" b="38400"/>
          <a:stretch>
            <a:fillRect/>
          </a:stretch>
        </p:blipFill>
        <p:spPr bwMode="auto">
          <a:xfrm>
            <a:off x="2916238" y="1484313"/>
            <a:ext cx="5759450" cy="3744912"/>
          </a:xfrm>
          <a:prstGeom prst="rect">
            <a:avLst/>
          </a:prstGeom>
          <a:noFill/>
          <a:ln w="9525" algn="ctr">
            <a:noFill/>
            <a:miter lim="800000"/>
            <a:headEnd/>
            <a:tailEnd type="none" w="med" len="lg"/>
          </a:ln>
        </p:spPr>
      </p:pic>
    </p:spTree>
    <p:extLst>
      <p:ext uri="{BB962C8B-B14F-4D97-AF65-F5344CB8AC3E}">
        <p14:creationId xmlns:p14="http://schemas.microsoft.com/office/powerpoint/2010/main" val="21696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blinds(horizontal)">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6148"/>
                                        </p:tgtEl>
                                      </p:cBhvr>
                                    </p:animEffect>
                                    <p:set>
                                      <p:cBhvr>
                                        <p:cTn id="12" dur="1" fill="hold">
                                          <p:stCondLst>
                                            <p:cond delay="499"/>
                                          </p:stCondLst>
                                        </p:cTn>
                                        <p:tgtEl>
                                          <p:spTgt spid="614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9"/>
                                        </p:tgtEl>
                                        <p:attrNameLst>
                                          <p:attrName>style.visibility</p:attrName>
                                        </p:attrNameLst>
                                      </p:cBhvr>
                                      <p:to>
                                        <p:strVal val="visible"/>
                                      </p:to>
                                    </p:set>
                                    <p:anim calcmode="lin" valueType="num">
                                      <p:cBhvr additive="base">
                                        <p:cTn id="17" dur="500" fill="hold"/>
                                        <p:tgtEl>
                                          <p:spTgt spid="6149"/>
                                        </p:tgtEl>
                                        <p:attrNameLst>
                                          <p:attrName>ppt_x</p:attrName>
                                        </p:attrNameLst>
                                      </p:cBhvr>
                                      <p:tavLst>
                                        <p:tav tm="0">
                                          <p:val>
                                            <p:strVal val="#ppt_x"/>
                                          </p:val>
                                        </p:tav>
                                        <p:tav tm="100000">
                                          <p:val>
                                            <p:strVal val="#ppt_x"/>
                                          </p:val>
                                        </p:tav>
                                      </p:tavLst>
                                    </p:anim>
                                    <p:anim calcmode="lin" valueType="num">
                                      <p:cBhvr additive="base">
                                        <p:cTn id="18"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6149"/>
                                        </p:tgtEl>
                                        <p:attrNameLst>
                                          <p:attrName>ppt_x</p:attrName>
                                        </p:attrNameLst>
                                      </p:cBhvr>
                                      <p:tavLst>
                                        <p:tav tm="0">
                                          <p:val>
                                            <p:strVal val="ppt_x"/>
                                          </p:val>
                                        </p:tav>
                                        <p:tav tm="100000">
                                          <p:val>
                                            <p:strVal val="ppt_x"/>
                                          </p:val>
                                        </p:tav>
                                      </p:tavLst>
                                    </p:anim>
                                    <p:anim calcmode="lin" valueType="num">
                                      <p:cBhvr additive="base">
                                        <p:cTn id="23" dur="500"/>
                                        <p:tgtEl>
                                          <p:spTgt spid="6149"/>
                                        </p:tgtEl>
                                        <p:attrNameLst>
                                          <p:attrName>ppt_y</p:attrName>
                                        </p:attrNameLst>
                                      </p:cBhvr>
                                      <p:tavLst>
                                        <p:tav tm="0">
                                          <p:val>
                                            <p:strVal val="ppt_y"/>
                                          </p:val>
                                        </p:tav>
                                        <p:tav tm="100000">
                                          <p:val>
                                            <p:strVal val="1+ppt_h/2"/>
                                          </p:val>
                                        </p:tav>
                                      </p:tavLst>
                                    </p:anim>
                                    <p:set>
                                      <p:cBhvr>
                                        <p:cTn id="24" dur="1" fill="hold">
                                          <p:stCondLst>
                                            <p:cond delay="499"/>
                                          </p:stCondLst>
                                        </p:cTn>
                                        <p:tgtEl>
                                          <p:spTgt spid="614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6150"/>
                                        </p:tgtEl>
                                        <p:attrNameLst>
                                          <p:attrName>style.visibility</p:attrName>
                                        </p:attrNameLst>
                                      </p:cBhvr>
                                      <p:to>
                                        <p:strVal val="visible"/>
                                      </p:to>
                                    </p:set>
                                    <p:animEffect transition="in" filter="box(in)">
                                      <p:cBhvr>
                                        <p:cTn id="29" dur="500"/>
                                        <p:tgtEl>
                                          <p:spTgt spid="6150"/>
                                        </p:tgtEl>
                                      </p:cBhvr>
                                    </p:animEffect>
                                  </p:childTnLst>
                                </p:cTn>
                              </p:par>
                              <p:par>
                                <p:cTn id="30" presetID="4" presetClass="entr" presetSubtype="16" fill="hold" nodeType="withEffect">
                                  <p:stCondLst>
                                    <p:cond delay="0"/>
                                  </p:stCondLst>
                                  <p:childTnLst>
                                    <p:set>
                                      <p:cBhvr>
                                        <p:cTn id="31" dur="1" fill="hold">
                                          <p:stCondLst>
                                            <p:cond delay="0"/>
                                          </p:stCondLst>
                                        </p:cTn>
                                        <p:tgtEl>
                                          <p:spTgt spid="6151"/>
                                        </p:tgtEl>
                                        <p:attrNameLst>
                                          <p:attrName>style.visibility</p:attrName>
                                        </p:attrNameLst>
                                      </p:cBhvr>
                                      <p:to>
                                        <p:strVal val="visible"/>
                                      </p:to>
                                    </p:set>
                                    <p:animEffect transition="in" filter="box(in)">
                                      <p:cBhvr>
                                        <p:cTn id="32" dur="500"/>
                                        <p:tgtEl>
                                          <p:spTgt spid="615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nodeType="clickEffect">
                                  <p:stCondLst>
                                    <p:cond delay="0"/>
                                  </p:stCondLst>
                                  <p:childTnLst>
                                    <p:animEffect transition="out" filter="box(in)">
                                      <p:cBhvr>
                                        <p:cTn id="36" dur="500"/>
                                        <p:tgtEl>
                                          <p:spTgt spid="6150"/>
                                        </p:tgtEl>
                                      </p:cBhvr>
                                    </p:animEffect>
                                    <p:set>
                                      <p:cBhvr>
                                        <p:cTn id="37" dur="1" fill="hold">
                                          <p:stCondLst>
                                            <p:cond delay="499"/>
                                          </p:stCondLst>
                                        </p:cTn>
                                        <p:tgtEl>
                                          <p:spTgt spid="6150"/>
                                        </p:tgtEl>
                                        <p:attrNameLst>
                                          <p:attrName>style.visibility</p:attrName>
                                        </p:attrNameLst>
                                      </p:cBhvr>
                                      <p:to>
                                        <p:strVal val="hidden"/>
                                      </p:to>
                                    </p:set>
                                  </p:childTnLst>
                                </p:cTn>
                              </p:par>
                              <p:par>
                                <p:cTn id="38" presetID="4" presetClass="exit" presetSubtype="16" fill="hold" nodeType="withEffect">
                                  <p:stCondLst>
                                    <p:cond delay="0"/>
                                  </p:stCondLst>
                                  <p:childTnLst>
                                    <p:animEffect transition="out" filter="box(in)">
                                      <p:cBhvr>
                                        <p:cTn id="39" dur="500"/>
                                        <p:tgtEl>
                                          <p:spTgt spid="6151"/>
                                        </p:tgtEl>
                                      </p:cBhvr>
                                    </p:animEffect>
                                    <p:set>
                                      <p:cBhvr>
                                        <p:cTn id="40" dur="1" fill="hold">
                                          <p:stCondLst>
                                            <p:cond delay="499"/>
                                          </p:stCondLst>
                                        </p:cTn>
                                        <p:tgtEl>
                                          <p:spTgt spid="615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8" presetClass="entr" presetSubtype="16" fill="hold" nodeType="clickEffect">
                                  <p:stCondLst>
                                    <p:cond delay="0"/>
                                  </p:stCondLst>
                                  <p:childTnLst>
                                    <p:set>
                                      <p:cBhvr>
                                        <p:cTn id="44" dur="1" fill="hold">
                                          <p:stCondLst>
                                            <p:cond delay="0"/>
                                          </p:stCondLst>
                                        </p:cTn>
                                        <p:tgtEl>
                                          <p:spTgt spid="6152"/>
                                        </p:tgtEl>
                                        <p:attrNameLst>
                                          <p:attrName>style.visibility</p:attrName>
                                        </p:attrNameLst>
                                      </p:cBhvr>
                                      <p:to>
                                        <p:strVal val="visible"/>
                                      </p:to>
                                    </p:set>
                                    <p:animEffect transition="in" filter="diamond(in)">
                                      <p:cBhvr>
                                        <p:cTn id="45" dur="2000"/>
                                        <p:tgtEl>
                                          <p:spTgt spid="6152"/>
                                        </p:tgtEl>
                                      </p:cBhvr>
                                    </p:animEffect>
                                  </p:childTnLst>
                                </p:cTn>
                              </p:par>
                            </p:childTnLst>
                          </p:cTn>
                        </p:par>
                      </p:childTnLst>
                    </p:cTn>
                  </p:par>
                  <p:par>
                    <p:cTn id="46" fill="hold">
                      <p:stCondLst>
                        <p:cond delay="indefinite"/>
                      </p:stCondLst>
                      <p:childTnLst>
                        <p:par>
                          <p:cTn id="47" fill="hold">
                            <p:stCondLst>
                              <p:cond delay="0"/>
                            </p:stCondLst>
                            <p:childTnLst>
                              <p:par>
                                <p:cTn id="48" presetID="8" presetClass="exit" presetSubtype="16" fill="hold" nodeType="clickEffect">
                                  <p:stCondLst>
                                    <p:cond delay="0"/>
                                  </p:stCondLst>
                                  <p:childTnLst>
                                    <p:animEffect transition="out" filter="diamond(in)">
                                      <p:cBhvr>
                                        <p:cTn id="49" dur="2000"/>
                                        <p:tgtEl>
                                          <p:spTgt spid="6152"/>
                                        </p:tgtEl>
                                      </p:cBhvr>
                                    </p:animEffect>
                                    <p:set>
                                      <p:cBhvr>
                                        <p:cTn id="50" dur="1" fill="hold">
                                          <p:stCondLst>
                                            <p:cond delay="1999"/>
                                          </p:stCondLst>
                                        </p:cTn>
                                        <p:tgtEl>
                                          <p:spTgt spid="615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nodeType="clickEffect">
                                  <p:stCondLst>
                                    <p:cond delay="0"/>
                                  </p:stCondLst>
                                  <p:childTnLst>
                                    <p:set>
                                      <p:cBhvr>
                                        <p:cTn id="54" dur="1" fill="hold">
                                          <p:stCondLst>
                                            <p:cond delay="0"/>
                                          </p:stCondLst>
                                        </p:cTn>
                                        <p:tgtEl>
                                          <p:spTgt spid="6153"/>
                                        </p:tgtEl>
                                        <p:attrNameLst>
                                          <p:attrName>style.visibility</p:attrName>
                                        </p:attrNameLst>
                                      </p:cBhvr>
                                      <p:to>
                                        <p:strVal val="visible"/>
                                      </p:to>
                                    </p:set>
                                    <p:animEffect transition="in" filter="checkerboard(across)">
                                      <p:cBhvr>
                                        <p:cTn id="55" dur="500"/>
                                        <p:tgtEl>
                                          <p:spTgt spid="6153"/>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xit" presetSubtype="10" fill="hold" nodeType="clickEffect">
                                  <p:stCondLst>
                                    <p:cond delay="0"/>
                                  </p:stCondLst>
                                  <p:childTnLst>
                                    <p:animEffect transition="out" filter="checkerboard(across)">
                                      <p:cBhvr>
                                        <p:cTn id="59" dur="500"/>
                                        <p:tgtEl>
                                          <p:spTgt spid="6153"/>
                                        </p:tgtEl>
                                      </p:cBhvr>
                                    </p:animEffect>
                                    <p:set>
                                      <p:cBhvr>
                                        <p:cTn id="60" dur="1" fill="hold">
                                          <p:stCondLst>
                                            <p:cond delay="499"/>
                                          </p:stCondLst>
                                        </p:cTn>
                                        <p:tgtEl>
                                          <p:spTgt spid="615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6154"/>
                                        </p:tgtEl>
                                        <p:attrNameLst>
                                          <p:attrName>style.visibility</p:attrName>
                                        </p:attrNameLst>
                                      </p:cBhvr>
                                      <p:to>
                                        <p:strVal val="visible"/>
                                      </p:to>
                                    </p:set>
                                    <p:animEffect transition="in" filter="blinds(horizontal)">
                                      <p:cBhvr>
                                        <p:cTn id="65" dur="500"/>
                                        <p:tgtEl>
                                          <p:spTgt spid="6154"/>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xit" presetSubtype="10" fill="hold" nodeType="clickEffect">
                                  <p:stCondLst>
                                    <p:cond delay="0"/>
                                  </p:stCondLst>
                                  <p:childTnLst>
                                    <p:animEffect transition="out" filter="blinds(horizontal)">
                                      <p:cBhvr>
                                        <p:cTn id="69" dur="500"/>
                                        <p:tgtEl>
                                          <p:spTgt spid="6154"/>
                                        </p:tgtEl>
                                      </p:cBhvr>
                                    </p:animEffect>
                                    <p:set>
                                      <p:cBhvr>
                                        <p:cTn id="70" dur="1" fill="hold">
                                          <p:stCondLst>
                                            <p:cond delay="499"/>
                                          </p:stCondLst>
                                        </p:cTn>
                                        <p:tgtEl>
                                          <p:spTgt spid="615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6155"/>
                                        </p:tgtEl>
                                        <p:attrNameLst>
                                          <p:attrName>style.visibility</p:attrName>
                                        </p:attrNameLst>
                                      </p:cBhvr>
                                      <p:to>
                                        <p:strVal val="visible"/>
                                      </p:to>
                                    </p:set>
                                    <p:anim calcmode="lin" valueType="num">
                                      <p:cBhvr additive="base">
                                        <p:cTn id="75" dur="500" fill="hold"/>
                                        <p:tgtEl>
                                          <p:spTgt spid="6155"/>
                                        </p:tgtEl>
                                        <p:attrNameLst>
                                          <p:attrName>ppt_x</p:attrName>
                                        </p:attrNameLst>
                                      </p:cBhvr>
                                      <p:tavLst>
                                        <p:tav tm="0">
                                          <p:val>
                                            <p:strVal val="#ppt_x"/>
                                          </p:val>
                                        </p:tav>
                                        <p:tav tm="100000">
                                          <p:val>
                                            <p:strVal val="#ppt_x"/>
                                          </p:val>
                                        </p:tav>
                                      </p:tavLst>
                                    </p:anim>
                                    <p:anim calcmode="lin" valueType="num">
                                      <p:cBhvr additive="base">
                                        <p:cTn id="76" dur="500" fill="hold"/>
                                        <p:tgtEl>
                                          <p:spTgt spid="615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xit" presetSubtype="4" fill="hold" nodeType="clickEffect">
                                  <p:stCondLst>
                                    <p:cond delay="0"/>
                                  </p:stCondLst>
                                  <p:childTnLst>
                                    <p:anim calcmode="lin" valueType="num">
                                      <p:cBhvr additive="base">
                                        <p:cTn id="80" dur="500"/>
                                        <p:tgtEl>
                                          <p:spTgt spid="6155"/>
                                        </p:tgtEl>
                                        <p:attrNameLst>
                                          <p:attrName>ppt_x</p:attrName>
                                        </p:attrNameLst>
                                      </p:cBhvr>
                                      <p:tavLst>
                                        <p:tav tm="0">
                                          <p:val>
                                            <p:strVal val="ppt_x"/>
                                          </p:val>
                                        </p:tav>
                                        <p:tav tm="100000">
                                          <p:val>
                                            <p:strVal val="ppt_x"/>
                                          </p:val>
                                        </p:tav>
                                      </p:tavLst>
                                    </p:anim>
                                    <p:anim calcmode="lin" valueType="num">
                                      <p:cBhvr additive="base">
                                        <p:cTn id="81" dur="500"/>
                                        <p:tgtEl>
                                          <p:spTgt spid="6155"/>
                                        </p:tgtEl>
                                        <p:attrNameLst>
                                          <p:attrName>ppt_y</p:attrName>
                                        </p:attrNameLst>
                                      </p:cBhvr>
                                      <p:tavLst>
                                        <p:tav tm="0">
                                          <p:val>
                                            <p:strVal val="ppt_y"/>
                                          </p:val>
                                        </p:tav>
                                        <p:tav tm="100000">
                                          <p:val>
                                            <p:strVal val="1+ppt_h/2"/>
                                          </p:val>
                                        </p:tav>
                                      </p:tavLst>
                                    </p:anim>
                                    <p:set>
                                      <p:cBhvr>
                                        <p:cTn id="82" dur="1" fill="hold">
                                          <p:stCondLst>
                                            <p:cond delay="499"/>
                                          </p:stCondLst>
                                        </p:cTn>
                                        <p:tgtEl>
                                          <p:spTgt spid="615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nodeType="clickEffect">
                                  <p:stCondLst>
                                    <p:cond delay="0"/>
                                  </p:stCondLst>
                                  <p:childTnLst>
                                    <p:set>
                                      <p:cBhvr>
                                        <p:cTn id="86" dur="1" fill="hold">
                                          <p:stCondLst>
                                            <p:cond delay="0"/>
                                          </p:stCondLst>
                                        </p:cTn>
                                        <p:tgtEl>
                                          <p:spTgt spid="6157"/>
                                        </p:tgtEl>
                                        <p:attrNameLst>
                                          <p:attrName>style.visibility</p:attrName>
                                        </p:attrNameLst>
                                      </p:cBhvr>
                                      <p:to>
                                        <p:strVal val="visible"/>
                                      </p:to>
                                    </p:set>
                                    <p:animEffect transition="in" filter="box(in)">
                                      <p:cBhvr>
                                        <p:cTn id="87" dur="500"/>
                                        <p:tgtEl>
                                          <p:spTgt spid="6157"/>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xit" presetSubtype="16" fill="hold" nodeType="clickEffect">
                                  <p:stCondLst>
                                    <p:cond delay="0"/>
                                  </p:stCondLst>
                                  <p:childTnLst>
                                    <p:animEffect transition="out" filter="box(in)">
                                      <p:cBhvr>
                                        <p:cTn id="91" dur="500"/>
                                        <p:tgtEl>
                                          <p:spTgt spid="6157"/>
                                        </p:tgtEl>
                                      </p:cBhvr>
                                    </p:animEffect>
                                    <p:set>
                                      <p:cBhvr>
                                        <p:cTn id="92" dur="1" fill="hold">
                                          <p:stCondLst>
                                            <p:cond delay="499"/>
                                          </p:stCondLst>
                                        </p:cTn>
                                        <p:tgtEl>
                                          <p:spTgt spid="6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2" name="Rectangle 2"/>
          <p:cNvSpPr>
            <a:spLocks noGrp="1" noChangeArrowheads="1"/>
          </p:cNvSpPr>
          <p:nvPr>
            <p:ph type="body" idx="1"/>
          </p:nvPr>
        </p:nvSpPr>
        <p:spPr>
          <a:xfrm>
            <a:off x="1116013" y="914400"/>
            <a:ext cx="7656512" cy="4383087"/>
          </a:xfrm>
        </p:spPr>
        <p:txBody>
          <a:bodyPr/>
          <a:lstStyle/>
          <a:p>
            <a:pPr>
              <a:buFont typeface="Wingdings" panose="05000000000000000000" pitchFamily="2" charset="2"/>
              <a:buNone/>
            </a:pPr>
            <a:r>
              <a:rPr lang="zh-CN" altLang="en-US" sz="2400" b="1" dirty="0" smtClean="0"/>
              <a:t>令                            ，得    点，对应的幅度为</a:t>
            </a:r>
          </a:p>
          <a:p>
            <a:pPr>
              <a:buFont typeface="Wingdings" panose="05000000000000000000" pitchFamily="2" charset="2"/>
              <a:buNone/>
            </a:pPr>
            <a:endParaRPr lang="en-US" altLang="zh-CN" sz="2400" b="1" dirty="0" smtClean="0"/>
          </a:p>
          <a:p>
            <a:pPr>
              <a:buFont typeface="Wingdings" panose="05000000000000000000" pitchFamily="2" charset="2"/>
              <a:buNone/>
            </a:pPr>
            <a:endParaRPr lang="en-US" altLang="zh-CN" sz="2400" b="1" dirty="0" smtClean="0"/>
          </a:p>
          <a:p>
            <a:pPr>
              <a:buFont typeface="Wingdings" panose="05000000000000000000" pitchFamily="2" charset="2"/>
              <a:buNone/>
            </a:pPr>
            <a:r>
              <a:rPr lang="zh-CN" altLang="en-US" sz="2400" b="1" dirty="0" smtClean="0"/>
              <a:t>求得</a:t>
            </a:r>
          </a:p>
          <a:p>
            <a:pPr>
              <a:buFont typeface="Wingdings" panose="05000000000000000000" pitchFamily="2" charset="2"/>
              <a:buNone/>
            </a:pPr>
            <a:endParaRPr lang="en-US" altLang="zh-CN" sz="2000" b="1" dirty="0"/>
          </a:p>
          <a:p>
            <a:pPr>
              <a:buFont typeface="Wingdings" panose="05000000000000000000" pitchFamily="2" charset="2"/>
              <a:buNone/>
            </a:pPr>
            <a:endParaRPr lang="en-US" altLang="zh-CN" sz="2000" b="1" dirty="0" smtClean="0"/>
          </a:p>
          <a:p>
            <a:pPr>
              <a:buFont typeface="Wingdings" panose="05000000000000000000" pitchFamily="2" charset="2"/>
              <a:buNone/>
            </a:pPr>
            <a:endParaRPr lang="en-US" altLang="zh-CN" sz="2400" b="1" dirty="0" smtClean="0"/>
          </a:p>
          <a:p>
            <a:pPr>
              <a:buFont typeface="Wingdings" panose="05000000000000000000" pitchFamily="2" charset="2"/>
              <a:buNone/>
            </a:pPr>
            <a:r>
              <a:rPr lang="zh-CN" altLang="en-US" sz="2400" b="1" dirty="0" smtClean="0"/>
              <a:t>对照</a:t>
            </a:r>
            <a:r>
              <a:rPr lang="zh-CN" altLang="en-US" sz="2400" b="1" dirty="0"/>
              <a:t>前面     的表达式</a:t>
            </a:r>
            <a:r>
              <a:rPr lang="zh-CN" altLang="en-US" sz="2400" b="1" dirty="0" smtClean="0"/>
              <a:t>，得     </a:t>
            </a:r>
            <a:r>
              <a:rPr lang="zh-CN" altLang="en-US" sz="2400" b="1" dirty="0"/>
              <a:t>与       之间的关系式</a:t>
            </a:r>
          </a:p>
          <a:p>
            <a:pPr>
              <a:buFont typeface="Wingdings" panose="05000000000000000000" pitchFamily="2" charset="2"/>
              <a:buNone/>
            </a:pPr>
            <a:endParaRPr lang="en-US" altLang="zh-CN" sz="2000" b="1" dirty="0" smtClean="0"/>
          </a:p>
          <a:p>
            <a:pPr>
              <a:buFont typeface="Wingdings" panose="05000000000000000000" pitchFamily="2" charset="2"/>
              <a:buNone/>
            </a:pPr>
            <a:endParaRPr lang="zh-CN" altLang="en-US" sz="2000" b="1" dirty="0" smtClean="0"/>
          </a:p>
          <a:p>
            <a:pPr>
              <a:buFont typeface="Wingdings" panose="05000000000000000000" pitchFamily="2" charset="2"/>
              <a:buNone/>
            </a:pPr>
            <a:endParaRPr lang="zh-CN" altLang="en-US" sz="800" b="1" dirty="0" smtClean="0"/>
          </a:p>
          <a:p>
            <a:pPr>
              <a:spcBef>
                <a:spcPts val="1000"/>
              </a:spcBef>
              <a:buFont typeface="Wingdings" panose="05000000000000000000" pitchFamily="2" charset="2"/>
              <a:buNone/>
            </a:pPr>
            <a:r>
              <a:rPr lang="zh-CN" altLang="en-US" sz="2400" b="1" dirty="0" smtClean="0"/>
              <a:t>由     表达式可见     与输入功率电平无关，因此可以用</a:t>
            </a:r>
            <a:endParaRPr lang="en-US" altLang="zh-CN" sz="2400" b="1" dirty="0" smtClean="0"/>
          </a:p>
          <a:p>
            <a:pPr>
              <a:spcBef>
                <a:spcPts val="1000"/>
              </a:spcBef>
              <a:buFont typeface="Wingdings" panose="05000000000000000000" pitchFamily="2" charset="2"/>
              <a:buNone/>
            </a:pPr>
            <a:r>
              <a:rPr lang="zh-CN" altLang="en-US" sz="2400" b="1" dirty="0" smtClean="0"/>
              <a:t>来作为非线性的度量。</a:t>
            </a:r>
          </a:p>
          <a:p>
            <a:pPr>
              <a:buFont typeface="Wingdings" panose="05000000000000000000" pitchFamily="2" charset="2"/>
              <a:buNone/>
            </a:pPr>
            <a:endParaRPr lang="en-US" altLang="zh-CN" sz="2400" b="1" dirty="0" smtClean="0"/>
          </a:p>
        </p:txBody>
      </p:sp>
      <p:graphicFrame>
        <p:nvGraphicFramePr>
          <p:cNvPr id="20482" name="Object 3"/>
          <p:cNvGraphicFramePr>
            <a:graphicFrameLocks noChangeAspect="1"/>
          </p:cNvGraphicFramePr>
          <p:nvPr>
            <p:extLst>
              <p:ext uri="{D42A27DB-BD31-4B8C-83A1-F6EECF244321}">
                <p14:modId xmlns:p14="http://schemas.microsoft.com/office/powerpoint/2010/main" val="2671575174"/>
              </p:ext>
            </p:extLst>
          </p:nvPr>
        </p:nvGraphicFramePr>
        <p:xfrm>
          <a:off x="1524000" y="971580"/>
          <a:ext cx="2302806" cy="407180"/>
        </p:xfrm>
        <a:graphic>
          <a:graphicData uri="http://schemas.openxmlformats.org/presentationml/2006/ole">
            <mc:AlternateContent xmlns:mc="http://schemas.openxmlformats.org/markup-compatibility/2006">
              <mc:Choice xmlns:v="urn:schemas-microsoft-com:vml" Requires="v">
                <p:oleObj spid="_x0000_s122738" name="Equation" r:id="rId3" imgW="1422360" imgH="215640" progId="Equation.3">
                  <p:embed/>
                </p:oleObj>
              </mc:Choice>
              <mc:Fallback>
                <p:oleObj name="Equation" r:id="rId3" imgW="1422360" imgH="215640" progId="Equation.3">
                  <p:embed/>
                  <p:pic>
                    <p:nvPicPr>
                      <p:cNvPr id="2048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71580"/>
                        <a:ext cx="2302806" cy="407180"/>
                      </a:xfrm>
                      <a:prstGeom prst="rect">
                        <a:avLst/>
                      </a:prstGeom>
                      <a:noFill/>
                      <a:ln>
                        <a:noFill/>
                      </a:ln>
                      <a:effectLst/>
                      <a:extLst/>
                    </p:spPr>
                  </p:pic>
                </p:oleObj>
              </mc:Fallback>
            </mc:AlternateContent>
          </a:graphicData>
        </a:graphic>
      </p:graphicFrame>
      <p:graphicFrame>
        <p:nvGraphicFramePr>
          <p:cNvPr id="20483" name="Object 4"/>
          <p:cNvGraphicFramePr>
            <a:graphicFrameLocks noChangeAspect="1"/>
          </p:cNvGraphicFramePr>
          <p:nvPr>
            <p:extLst>
              <p:ext uri="{D42A27DB-BD31-4B8C-83A1-F6EECF244321}">
                <p14:modId xmlns:p14="http://schemas.microsoft.com/office/powerpoint/2010/main" val="1907681695"/>
              </p:ext>
            </p:extLst>
          </p:nvPr>
        </p:nvGraphicFramePr>
        <p:xfrm>
          <a:off x="4502226" y="914400"/>
          <a:ext cx="381000" cy="450443"/>
        </p:xfrm>
        <a:graphic>
          <a:graphicData uri="http://schemas.openxmlformats.org/presentationml/2006/ole">
            <mc:AlternateContent xmlns:mc="http://schemas.openxmlformats.org/markup-compatibility/2006">
              <mc:Choice xmlns:v="urn:schemas-microsoft-com:vml" Requires="v">
                <p:oleObj spid="_x0000_s122739" name="Equation" r:id="rId5" imgW="203040" imgH="241200" progId="Equation.3">
                  <p:embed/>
                </p:oleObj>
              </mc:Choice>
              <mc:Fallback>
                <p:oleObj name="Equation" r:id="rId5" imgW="203040" imgH="241200" progId="Equation.3">
                  <p:embed/>
                  <p:pic>
                    <p:nvPicPr>
                      <p:cNvPr id="2048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226" y="914400"/>
                        <a:ext cx="381000" cy="450443"/>
                      </a:xfrm>
                      <a:prstGeom prst="rect">
                        <a:avLst/>
                      </a:prstGeom>
                      <a:noFill/>
                      <a:ln>
                        <a:noFill/>
                      </a:ln>
                      <a:effectLst/>
                      <a:extLst/>
                    </p:spPr>
                  </p:pic>
                </p:oleObj>
              </mc:Fallback>
            </mc:AlternateContent>
          </a:graphicData>
        </a:graphic>
      </p:graphicFrame>
      <p:graphicFrame>
        <p:nvGraphicFramePr>
          <p:cNvPr id="20484" name="Object 5"/>
          <p:cNvGraphicFramePr>
            <a:graphicFrameLocks noChangeAspect="1"/>
          </p:cNvGraphicFramePr>
          <p:nvPr>
            <p:extLst>
              <p:ext uri="{D42A27DB-BD31-4B8C-83A1-F6EECF244321}">
                <p14:modId xmlns:p14="http://schemas.microsoft.com/office/powerpoint/2010/main" val="3667573200"/>
              </p:ext>
            </p:extLst>
          </p:nvPr>
        </p:nvGraphicFramePr>
        <p:xfrm>
          <a:off x="3362325" y="1632456"/>
          <a:ext cx="2124075" cy="827483"/>
        </p:xfrm>
        <a:graphic>
          <a:graphicData uri="http://schemas.openxmlformats.org/presentationml/2006/ole">
            <mc:AlternateContent xmlns:mc="http://schemas.openxmlformats.org/markup-compatibility/2006">
              <mc:Choice xmlns:v="urn:schemas-microsoft-com:vml" Requires="v">
                <p:oleObj spid="_x0000_s122740" name="Equation" r:id="rId7" imgW="1143000" imgH="444240" progId="Equation.3">
                  <p:embed/>
                </p:oleObj>
              </mc:Choice>
              <mc:Fallback>
                <p:oleObj name="Equation" r:id="rId7" imgW="1143000" imgH="444240" progId="Equation.3">
                  <p:embed/>
                  <p:pic>
                    <p:nvPicPr>
                      <p:cNvPr id="2048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2325" y="1632456"/>
                        <a:ext cx="2124075" cy="827483"/>
                      </a:xfrm>
                      <a:prstGeom prst="rect">
                        <a:avLst/>
                      </a:prstGeom>
                      <a:noFill/>
                      <a:ln>
                        <a:noFill/>
                      </a:ln>
                      <a:effectLst/>
                      <a:extLst/>
                    </p:spPr>
                  </p:pic>
                </p:oleObj>
              </mc:Fallback>
            </mc:AlternateContent>
          </a:graphicData>
        </a:graphic>
      </p:graphicFrame>
      <p:graphicFrame>
        <p:nvGraphicFramePr>
          <p:cNvPr id="20485" name="Object 6"/>
          <p:cNvGraphicFramePr>
            <a:graphicFrameLocks noChangeAspect="1"/>
          </p:cNvGraphicFramePr>
          <p:nvPr>
            <p:extLst>
              <p:ext uri="{D42A27DB-BD31-4B8C-83A1-F6EECF244321}">
                <p14:modId xmlns:p14="http://schemas.microsoft.com/office/powerpoint/2010/main" val="4017968308"/>
              </p:ext>
            </p:extLst>
          </p:nvPr>
        </p:nvGraphicFramePr>
        <p:xfrm>
          <a:off x="2059063" y="2704521"/>
          <a:ext cx="5638800" cy="1041998"/>
        </p:xfrm>
        <a:graphic>
          <a:graphicData uri="http://schemas.openxmlformats.org/presentationml/2006/ole">
            <mc:AlternateContent xmlns:mc="http://schemas.openxmlformats.org/markup-compatibility/2006">
              <mc:Choice xmlns:v="urn:schemas-microsoft-com:vml" Requires="v">
                <p:oleObj spid="_x0000_s122741" name="Equation" r:id="rId9" imgW="2882880" imgH="533160" progId="Equation.3">
                  <p:embed/>
                </p:oleObj>
              </mc:Choice>
              <mc:Fallback>
                <p:oleObj name="Equation" r:id="rId9" imgW="2882880" imgH="533160" progId="Equation.3">
                  <p:embed/>
                  <p:pic>
                    <p:nvPicPr>
                      <p:cNvPr id="20485"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9063" y="2704521"/>
                        <a:ext cx="5638800" cy="1041998"/>
                      </a:xfrm>
                      <a:prstGeom prst="rect">
                        <a:avLst/>
                      </a:prstGeom>
                      <a:noFill/>
                      <a:ln>
                        <a:noFill/>
                      </a:ln>
                      <a:effectLst/>
                      <a:extLst/>
                    </p:spPr>
                  </p:pic>
                </p:oleObj>
              </mc:Fallback>
            </mc:AlternateContent>
          </a:graphicData>
        </a:graphic>
      </p:graphicFrame>
      <p:graphicFrame>
        <p:nvGraphicFramePr>
          <p:cNvPr id="20486" name="Object 7"/>
          <p:cNvGraphicFramePr>
            <a:graphicFrameLocks noChangeAspect="1"/>
          </p:cNvGraphicFramePr>
          <p:nvPr>
            <p:extLst>
              <p:ext uri="{D42A27DB-BD31-4B8C-83A1-F6EECF244321}">
                <p14:modId xmlns:p14="http://schemas.microsoft.com/office/powerpoint/2010/main" val="3953712706"/>
              </p:ext>
            </p:extLst>
          </p:nvPr>
        </p:nvGraphicFramePr>
        <p:xfrm>
          <a:off x="2411554" y="3874098"/>
          <a:ext cx="492815" cy="404813"/>
        </p:xfrm>
        <a:graphic>
          <a:graphicData uri="http://schemas.openxmlformats.org/presentationml/2006/ole">
            <mc:AlternateContent xmlns:mc="http://schemas.openxmlformats.org/markup-compatibility/2006">
              <mc:Choice xmlns:v="urn:schemas-microsoft-com:vml" Requires="v">
                <p:oleObj spid="_x0000_s122742" name="Equation" r:id="rId11" imgW="279360" imgH="228600" progId="Equation.3">
                  <p:embed/>
                </p:oleObj>
              </mc:Choice>
              <mc:Fallback>
                <p:oleObj name="Equation" r:id="rId11" imgW="279360" imgH="228600" progId="Equation.3">
                  <p:embed/>
                  <p:pic>
                    <p:nvPicPr>
                      <p:cNvPr id="20486"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1554" y="3874098"/>
                        <a:ext cx="492815" cy="404813"/>
                      </a:xfrm>
                      <a:prstGeom prst="rect">
                        <a:avLst/>
                      </a:prstGeom>
                      <a:noFill/>
                      <a:ln>
                        <a:noFill/>
                      </a:ln>
                      <a:effectLst/>
                      <a:extLst/>
                    </p:spPr>
                  </p:pic>
                </p:oleObj>
              </mc:Fallback>
            </mc:AlternateContent>
          </a:graphicData>
        </a:graphic>
      </p:graphicFrame>
      <p:graphicFrame>
        <p:nvGraphicFramePr>
          <p:cNvPr id="20487" name="Object 8"/>
          <p:cNvGraphicFramePr>
            <a:graphicFrameLocks noChangeAspect="1"/>
          </p:cNvGraphicFramePr>
          <p:nvPr>
            <p:extLst>
              <p:ext uri="{D42A27DB-BD31-4B8C-83A1-F6EECF244321}">
                <p14:modId xmlns:p14="http://schemas.microsoft.com/office/powerpoint/2010/main" val="331005106"/>
              </p:ext>
            </p:extLst>
          </p:nvPr>
        </p:nvGraphicFramePr>
        <p:xfrm>
          <a:off x="3495980" y="5220835"/>
          <a:ext cx="365995" cy="448157"/>
        </p:xfrm>
        <a:graphic>
          <a:graphicData uri="http://schemas.openxmlformats.org/presentationml/2006/ole">
            <mc:AlternateContent xmlns:mc="http://schemas.openxmlformats.org/markup-compatibility/2006">
              <mc:Choice xmlns:v="urn:schemas-microsoft-com:vml" Requires="v">
                <p:oleObj spid="_x0000_s122743" name="Equation" r:id="rId13" imgW="177480" imgH="215640" progId="Equation.3">
                  <p:embed/>
                </p:oleObj>
              </mc:Choice>
              <mc:Fallback>
                <p:oleObj name="Equation" r:id="rId13" imgW="177480" imgH="215640" progId="Equation.3">
                  <p:embed/>
                  <p:pic>
                    <p:nvPicPr>
                      <p:cNvPr id="20487"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5980" y="5220835"/>
                        <a:ext cx="365995" cy="448157"/>
                      </a:xfrm>
                      <a:prstGeom prst="rect">
                        <a:avLst/>
                      </a:prstGeom>
                      <a:noFill/>
                      <a:ln>
                        <a:noFill/>
                      </a:ln>
                      <a:effectLst/>
                      <a:extLst/>
                    </p:spPr>
                  </p:pic>
                </p:oleObj>
              </mc:Fallback>
            </mc:AlternateContent>
          </a:graphicData>
        </a:graphic>
      </p:graphicFrame>
      <p:graphicFrame>
        <p:nvGraphicFramePr>
          <p:cNvPr id="20488" name="Object 9"/>
          <p:cNvGraphicFramePr>
            <a:graphicFrameLocks noChangeAspect="1"/>
          </p:cNvGraphicFramePr>
          <p:nvPr>
            <p:extLst>
              <p:ext uri="{D42A27DB-BD31-4B8C-83A1-F6EECF244321}">
                <p14:modId xmlns:p14="http://schemas.microsoft.com/office/powerpoint/2010/main" val="1673543249"/>
              </p:ext>
            </p:extLst>
          </p:nvPr>
        </p:nvGraphicFramePr>
        <p:xfrm>
          <a:off x="5486400" y="3875065"/>
          <a:ext cx="533400" cy="439479"/>
        </p:xfrm>
        <a:graphic>
          <a:graphicData uri="http://schemas.openxmlformats.org/presentationml/2006/ole">
            <mc:AlternateContent xmlns:mc="http://schemas.openxmlformats.org/markup-compatibility/2006">
              <mc:Choice xmlns:v="urn:schemas-microsoft-com:vml" Requires="v">
                <p:oleObj spid="_x0000_s122744" name="Equation" r:id="rId15" imgW="279360" imgH="228600" progId="Equation.3">
                  <p:embed/>
                </p:oleObj>
              </mc:Choice>
              <mc:Fallback>
                <p:oleObj name="Equation" r:id="rId15" imgW="279360" imgH="228600" progId="Equation.3">
                  <p:embed/>
                  <p:pic>
                    <p:nvPicPr>
                      <p:cNvPr id="20488"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6400" y="3875065"/>
                        <a:ext cx="533400" cy="439479"/>
                      </a:xfrm>
                      <a:prstGeom prst="rect">
                        <a:avLst/>
                      </a:prstGeom>
                      <a:noFill/>
                      <a:ln>
                        <a:noFill/>
                      </a:ln>
                      <a:effectLst/>
                      <a:extLst/>
                    </p:spPr>
                  </p:pic>
                </p:oleObj>
              </mc:Fallback>
            </mc:AlternateContent>
          </a:graphicData>
        </a:graphic>
      </p:graphicFrame>
      <p:graphicFrame>
        <p:nvGraphicFramePr>
          <p:cNvPr id="20489" name="Object 10"/>
          <p:cNvGraphicFramePr>
            <a:graphicFrameLocks noChangeAspect="1"/>
          </p:cNvGraphicFramePr>
          <p:nvPr>
            <p:extLst>
              <p:ext uri="{D42A27DB-BD31-4B8C-83A1-F6EECF244321}">
                <p14:modId xmlns:p14="http://schemas.microsoft.com/office/powerpoint/2010/main" val="2224576728"/>
              </p:ext>
            </p:extLst>
          </p:nvPr>
        </p:nvGraphicFramePr>
        <p:xfrm>
          <a:off x="3048000" y="4527939"/>
          <a:ext cx="3367605" cy="536177"/>
        </p:xfrm>
        <a:graphic>
          <a:graphicData uri="http://schemas.openxmlformats.org/presentationml/2006/ole">
            <mc:AlternateContent xmlns:mc="http://schemas.openxmlformats.org/markup-compatibility/2006">
              <mc:Choice xmlns:v="urn:schemas-microsoft-com:vml" Requires="v">
                <p:oleObj spid="_x0000_s122745" name="Equation" r:id="rId17" imgW="1434960" imgH="228600" progId="Equation.3">
                  <p:embed/>
                </p:oleObj>
              </mc:Choice>
              <mc:Fallback>
                <p:oleObj name="Equation" r:id="rId17" imgW="1434960" imgH="228600" progId="Equation.3">
                  <p:embed/>
                  <p:pic>
                    <p:nvPicPr>
                      <p:cNvPr id="20489"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8000" y="4527939"/>
                        <a:ext cx="3367605" cy="536177"/>
                      </a:xfrm>
                      <a:prstGeom prst="rect">
                        <a:avLst/>
                      </a:prstGeom>
                      <a:noFill/>
                      <a:ln>
                        <a:noFill/>
                      </a:ln>
                      <a:effectLst/>
                      <a:extLst/>
                    </p:spPr>
                  </p:pic>
                </p:oleObj>
              </mc:Fallback>
            </mc:AlternateContent>
          </a:graphicData>
        </a:graphic>
      </p:graphicFrame>
      <p:graphicFrame>
        <p:nvGraphicFramePr>
          <p:cNvPr id="20490" name="Object 11"/>
          <p:cNvGraphicFramePr>
            <a:graphicFrameLocks noChangeAspect="1"/>
          </p:cNvGraphicFramePr>
          <p:nvPr>
            <p:extLst>
              <p:ext uri="{D42A27DB-BD31-4B8C-83A1-F6EECF244321}">
                <p14:modId xmlns:p14="http://schemas.microsoft.com/office/powerpoint/2010/main" val="534656652"/>
              </p:ext>
            </p:extLst>
          </p:nvPr>
        </p:nvGraphicFramePr>
        <p:xfrm>
          <a:off x="1524000" y="5203125"/>
          <a:ext cx="381000" cy="465867"/>
        </p:xfrm>
        <a:graphic>
          <a:graphicData uri="http://schemas.openxmlformats.org/presentationml/2006/ole">
            <mc:AlternateContent xmlns:mc="http://schemas.openxmlformats.org/markup-compatibility/2006">
              <mc:Choice xmlns:v="urn:schemas-microsoft-com:vml" Requires="v">
                <p:oleObj spid="_x0000_s122746" name="Equation" r:id="rId19" imgW="177480" imgH="215640" progId="Equation.3">
                  <p:embed/>
                </p:oleObj>
              </mc:Choice>
              <mc:Fallback>
                <p:oleObj name="Equation" r:id="rId19" imgW="177480" imgH="215640" progId="Equation.3">
                  <p:embed/>
                  <p:pic>
                    <p:nvPicPr>
                      <p:cNvPr id="2049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5203125"/>
                        <a:ext cx="381000" cy="465867"/>
                      </a:xfrm>
                      <a:prstGeom prst="rect">
                        <a:avLst/>
                      </a:prstGeom>
                      <a:noFill/>
                      <a:ln>
                        <a:noFill/>
                      </a:ln>
                      <a:effectLst/>
                      <a:extLst/>
                    </p:spPr>
                  </p:pic>
                </p:oleObj>
              </mc:Fallback>
            </mc:AlternateContent>
          </a:graphicData>
        </a:graphic>
      </p:graphicFrame>
      <p:graphicFrame>
        <p:nvGraphicFramePr>
          <p:cNvPr id="20491" name="Object 12"/>
          <p:cNvGraphicFramePr>
            <a:graphicFrameLocks noChangeAspect="1"/>
          </p:cNvGraphicFramePr>
          <p:nvPr>
            <p:extLst>
              <p:ext uri="{D42A27DB-BD31-4B8C-83A1-F6EECF244321}">
                <p14:modId xmlns:p14="http://schemas.microsoft.com/office/powerpoint/2010/main" val="188861550"/>
              </p:ext>
            </p:extLst>
          </p:nvPr>
        </p:nvGraphicFramePr>
        <p:xfrm>
          <a:off x="4682665" y="3839702"/>
          <a:ext cx="371475" cy="454867"/>
        </p:xfrm>
        <a:graphic>
          <a:graphicData uri="http://schemas.openxmlformats.org/presentationml/2006/ole">
            <mc:AlternateContent xmlns:mc="http://schemas.openxmlformats.org/markup-compatibility/2006">
              <mc:Choice xmlns:v="urn:schemas-microsoft-com:vml" Requires="v">
                <p:oleObj spid="_x0000_s122747" name="Equation" r:id="rId20" imgW="177480" imgH="215640" progId="Equation.3">
                  <p:embed/>
                </p:oleObj>
              </mc:Choice>
              <mc:Fallback>
                <p:oleObj name="Equation" r:id="rId20" imgW="177480" imgH="215640" progId="Equation.3">
                  <p:embed/>
                  <p:pic>
                    <p:nvPicPr>
                      <p:cNvPr id="20491" name="Object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82665" y="3839702"/>
                        <a:ext cx="371475" cy="45486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88783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6" name="Rectangle 2"/>
          <p:cNvSpPr>
            <a:spLocks noGrp="1" noChangeArrowheads="1"/>
          </p:cNvSpPr>
          <p:nvPr>
            <p:ph type="body" idx="1"/>
          </p:nvPr>
        </p:nvSpPr>
        <p:spPr>
          <a:xfrm>
            <a:off x="1219200" y="626017"/>
            <a:ext cx="7772400" cy="3939625"/>
          </a:xfrm>
        </p:spPr>
        <p:txBody>
          <a:bodyPr/>
          <a:lstStyle/>
          <a:p>
            <a:pPr>
              <a:buFont typeface="Wingdings" panose="05000000000000000000" pitchFamily="2" charset="2"/>
              <a:buNone/>
            </a:pPr>
            <a:r>
              <a:rPr lang="zh-CN" altLang="en-US" sz="2400" b="1" dirty="0" smtClean="0"/>
              <a:t>比较     ，   ，                 的表达式，可以得到 </a:t>
            </a:r>
          </a:p>
          <a:p>
            <a:pPr>
              <a:buFont typeface="Wingdings" panose="05000000000000000000" pitchFamily="2" charset="2"/>
              <a:buNone/>
            </a:pPr>
            <a:endParaRPr lang="zh-CN" altLang="en-US" sz="800" b="1" dirty="0" smtClean="0"/>
          </a:p>
          <a:p>
            <a:pPr>
              <a:buFont typeface="Wingdings" panose="05000000000000000000" pitchFamily="2" charset="2"/>
              <a:buNone/>
            </a:pPr>
            <a:r>
              <a:rPr lang="zh-CN" altLang="en-US" sz="2000" b="1" dirty="0" smtClean="0"/>
              <a:t>  </a:t>
            </a:r>
          </a:p>
          <a:p>
            <a:pPr>
              <a:buFont typeface="Wingdings" panose="05000000000000000000" pitchFamily="2" charset="2"/>
              <a:buNone/>
            </a:pPr>
            <a:endParaRPr lang="zh-CN" altLang="en-US" sz="800" b="1" dirty="0" smtClean="0"/>
          </a:p>
          <a:p>
            <a:pPr>
              <a:spcBef>
                <a:spcPts val="2000"/>
              </a:spcBef>
              <a:buFont typeface="Wingdings" panose="05000000000000000000" pitchFamily="2" charset="2"/>
              <a:buNone/>
            </a:pPr>
            <a:r>
              <a:rPr lang="zh-CN" altLang="en-US" sz="2400" b="1" dirty="0" smtClean="0"/>
              <a:t>在低功率电平下，                  ，因此</a:t>
            </a:r>
            <a:endParaRPr lang="en-US" altLang="zh-CN" sz="2400" b="1" dirty="0" smtClean="0"/>
          </a:p>
          <a:p>
            <a:pPr>
              <a:buFont typeface="Wingdings" panose="05000000000000000000" pitchFamily="2" charset="2"/>
              <a:buNone/>
            </a:pPr>
            <a:endParaRPr lang="zh-CN" altLang="en-US" sz="2400" b="1" dirty="0" smtClean="0"/>
          </a:p>
          <a:p>
            <a:pPr>
              <a:buFont typeface="Wingdings" panose="05000000000000000000" pitchFamily="2" charset="2"/>
              <a:buNone/>
            </a:pPr>
            <a:endParaRPr lang="en-US" altLang="zh-CN" sz="2000" b="1" dirty="0" smtClean="0"/>
          </a:p>
          <a:p>
            <a:pPr>
              <a:lnSpc>
                <a:spcPts val="3600"/>
              </a:lnSpc>
              <a:buFont typeface="Wingdings" panose="05000000000000000000" pitchFamily="2" charset="2"/>
              <a:buNone/>
            </a:pPr>
            <a:r>
              <a:rPr lang="zh-CN" altLang="en-US" sz="2400" b="1" dirty="0" smtClean="0"/>
              <a:t>在较高功率电平下，上式不再成立，利用        、</a:t>
            </a:r>
          </a:p>
          <a:p>
            <a:pPr>
              <a:lnSpc>
                <a:spcPts val="3600"/>
              </a:lnSpc>
              <a:buFont typeface="Wingdings" panose="05000000000000000000" pitchFamily="2" charset="2"/>
              <a:buNone/>
            </a:pPr>
            <a:r>
              <a:rPr lang="zh-CN" altLang="en-US" sz="2400" b="1" dirty="0" smtClean="0"/>
              <a:t>                  和    的表达式，</a:t>
            </a:r>
          </a:p>
          <a:p>
            <a:pPr>
              <a:buFont typeface="Wingdings" panose="05000000000000000000" pitchFamily="2" charset="2"/>
              <a:buNone/>
            </a:pPr>
            <a:endParaRPr lang="zh-CN" altLang="en-US" sz="800" b="1" dirty="0" smtClean="0"/>
          </a:p>
          <a:p>
            <a:pPr>
              <a:buFont typeface="Wingdings" panose="05000000000000000000" pitchFamily="2" charset="2"/>
              <a:buNone/>
            </a:pPr>
            <a:r>
              <a:rPr lang="zh-CN" altLang="en-US" sz="2400" b="1" dirty="0" smtClean="0"/>
              <a:t>可以导出</a:t>
            </a:r>
          </a:p>
        </p:txBody>
      </p:sp>
      <p:graphicFrame>
        <p:nvGraphicFramePr>
          <p:cNvPr id="21506" name="Object 3"/>
          <p:cNvGraphicFramePr>
            <a:graphicFrameLocks noChangeAspect="1"/>
          </p:cNvGraphicFramePr>
          <p:nvPr>
            <p:extLst>
              <p:ext uri="{D42A27DB-BD31-4B8C-83A1-F6EECF244321}">
                <p14:modId xmlns:p14="http://schemas.microsoft.com/office/powerpoint/2010/main" val="2917714608"/>
              </p:ext>
            </p:extLst>
          </p:nvPr>
        </p:nvGraphicFramePr>
        <p:xfrm>
          <a:off x="1930766" y="609669"/>
          <a:ext cx="369521" cy="479379"/>
        </p:xfrm>
        <a:graphic>
          <a:graphicData uri="http://schemas.openxmlformats.org/presentationml/2006/ole">
            <mc:AlternateContent xmlns:mc="http://schemas.openxmlformats.org/markup-compatibility/2006">
              <mc:Choice xmlns:v="urn:schemas-microsoft-com:vml" Requires="v">
                <p:oleObj spid="_x0000_s123772" name="Equation" r:id="rId3" imgW="177480" imgH="228600" progId="Equation.3">
                  <p:embed/>
                </p:oleObj>
              </mc:Choice>
              <mc:Fallback>
                <p:oleObj name="Equation" r:id="rId3" imgW="177480" imgH="228600" progId="Equation.3">
                  <p:embed/>
                  <p:pic>
                    <p:nvPicPr>
                      <p:cNvPr id="2150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0766" y="609669"/>
                        <a:ext cx="369521" cy="479379"/>
                      </a:xfrm>
                      <a:prstGeom prst="rect">
                        <a:avLst/>
                      </a:prstGeom>
                      <a:noFill/>
                      <a:ln>
                        <a:noFill/>
                      </a:ln>
                      <a:effectLst/>
                      <a:extLst/>
                    </p:spPr>
                  </p:pic>
                </p:oleObj>
              </mc:Fallback>
            </mc:AlternateContent>
          </a:graphicData>
        </a:graphic>
      </p:graphicFrame>
      <p:graphicFrame>
        <p:nvGraphicFramePr>
          <p:cNvPr id="21507" name="Object 4"/>
          <p:cNvGraphicFramePr>
            <a:graphicFrameLocks noChangeAspect="1"/>
          </p:cNvGraphicFramePr>
          <p:nvPr>
            <p:extLst>
              <p:ext uri="{D42A27DB-BD31-4B8C-83A1-F6EECF244321}">
                <p14:modId xmlns:p14="http://schemas.microsoft.com/office/powerpoint/2010/main" val="3424768764"/>
              </p:ext>
            </p:extLst>
          </p:nvPr>
        </p:nvGraphicFramePr>
        <p:xfrm>
          <a:off x="2519485" y="609600"/>
          <a:ext cx="381000" cy="466530"/>
        </p:xfrm>
        <a:graphic>
          <a:graphicData uri="http://schemas.openxmlformats.org/presentationml/2006/ole">
            <mc:AlternateContent xmlns:mc="http://schemas.openxmlformats.org/markup-compatibility/2006">
              <mc:Choice xmlns:v="urn:schemas-microsoft-com:vml" Requires="v">
                <p:oleObj spid="_x0000_s123773" name="Equation" r:id="rId5" imgW="177480" imgH="215640" progId="Equation.3">
                  <p:embed/>
                </p:oleObj>
              </mc:Choice>
              <mc:Fallback>
                <p:oleObj name="Equation" r:id="rId5" imgW="177480" imgH="215640" progId="Equation.3">
                  <p:embed/>
                  <p:pic>
                    <p:nvPicPr>
                      <p:cNvPr id="2150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9485" y="609600"/>
                        <a:ext cx="381000" cy="466530"/>
                      </a:xfrm>
                      <a:prstGeom prst="rect">
                        <a:avLst/>
                      </a:prstGeom>
                      <a:noFill/>
                      <a:ln>
                        <a:noFill/>
                      </a:ln>
                      <a:effectLst/>
                      <a:extLst/>
                    </p:spPr>
                  </p:pic>
                </p:oleObj>
              </mc:Fallback>
            </mc:AlternateContent>
          </a:graphicData>
        </a:graphic>
      </p:graphicFrame>
      <p:graphicFrame>
        <p:nvGraphicFramePr>
          <p:cNvPr id="21508" name="Object 5"/>
          <p:cNvGraphicFramePr>
            <a:graphicFrameLocks noChangeAspect="1"/>
          </p:cNvGraphicFramePr>
          <p:nvPr>
            <p:extLst>
              <p:ext uri="{D42A27DB-BD31-4B8C-83A1-F6EECF244321}">
                <p14:modId xmlns:p14="http://schemas.microsoft.com/office/powerpoint/2010/main" val="4056041967"/>
              </p:ext>
            </p:extLst>
          </p:nvPr>
        </p:nvGraphicFramePr>
        <p:xfrm>
          <a:off x="3095645" y="654380"/>
          <a:ext cx="1581109" cy="435967"/>
        </p:xfrm>
        <a:graphic>
          <a:graphicData uri="http://schemas.openxmlformats.org/presentationml/2006/ole">
            <mc:AlternateContent xmlns:mc="http://schemas.openxmlformats.org/markup-compatibility/2006">
              <mc:Choice xmlns:v="urn:schemas-microsoft-com:vml" Requires="v">
                <p:oleObj spid="_x0000_s123774" name="Equation" r:id="rId7" imgW="787320" imgH="215640" progId="Equation.3">
                  <p:embed/>
                </p:oleObj>
              </mc:Choice>
              <mc:Fallback>
                <p:oleObj name="Equation" r:id="rId7" imgW="787320" imgH="215640" progId="Equation.3">
                  <p:embed/>
                  <p:pic>
                    <p:nvPicPr>
                      <p:cNvPr id="2150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5645" y="654380"/>
                        <a:ext cx="1581109" cy="435967"/>
                      </a:xfrm>
                      <a:prstGeom prst="rect">
                        <a:avLst/>
                      </a:prstGeom>
                      <a:noFill/>
                      <a:ln>
                        <a:noFill/>
                      </a:ln>
                      <a:effectLst/>
                      <a:extLst/>
                    </p:spPr>
                  </p:pic>
                </p:oleObj>
              </mc:Fallback>
            </mc:AlternateContent>
          </a:graphicData>
        </a:graphic>
      </p:graphicFrame>
      <p:graphicFrame>
        <p:nvGraphicFramePr>
          <p:cNvPr id="21509" name="Object 6"/>
          <p:cNvGraphicFramePr>
            <a:graphicFrameLocks noChangeAspect="1"/>
          </p:cNvGraphicFramePr>
          <p:nvPr>
            <p:extLst>
              <p:ext uri="{D42A27DB-BD31-4B8C-83A1-F6EECF244321}">
                <p14:modId xmlns:p14="http://schemas.microsoft.com/office/powerpoint/2010/main" val="411362300"/>
              </p:ext>
            </p:extLst>
          </p:nvPr>
        </p:nvGraphicFramePr>
        <p:xfrm>
          <a:off x="1930766" y="1224537"/>
          <a:ext cx="4791932" cy="578336"/>
        </p:xfrm>
        <a:graphic>
          <a:graphicData uri="http://schemas.openxmlformats.org/presentationml/2006/ole">
            <mc:AlternateContent xmlns:mc="http://schemas.openxmlformats.org/markup-compatibility/2006">
              <mc:Choice xmlns:v="urn:schemas-microsoft-com:vml" Requires="v">
                <p:oleObj spid="_x0000_s123775" name="Equation" r:id="rId9" imgW="1904760" imgH="228600" progId="Equation.3">
                  <p:embed/>
                </p:oleObj>
              </mc:Choice>
              <mc:Fallback>
                <p:oleObj name="Equation" r:id="rId9" imgW="1904760" imgH="228600" progId="Equation.3">
                  <p:embed/>
                  <p:pic>
                    <p:nvPicPr>
                      <p:cNvPr id="21509"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0766" y="1224537"/>
                        <a:ext cx="4791932" cy="578336"/>
                      </a:xfrm>
                      <a:prstGeom prst="rect">
                        <a:avLst/>
                      </a:prstGeom>
                      <a:solidFill>
                        <a:schemeClr val="bg1"/>
                      </a:solidFill>
                      <a:ln>
                        <a:noFill/>
                      </a:ln>
                      <a:effectLst/>
                      <a:extLst/>
                    </p:spPr>
                  </p:pic>
                </p:oleObj>
              </mc:Fallback>
            </mc:AlternateContent>
          </a:graphicData>
        </a:graphic>
      </p:graphicFrame>
      <p:graphicFrame>
        <p:nvGraphicFramePr>
          <p:cNvPr id="21510" name="Object 7"/>
          <p:cNvGraphicFramePr>
            <a:graphicFrameLocks noChangeAspect="1"/>
          </p:cNvGraphicFramePr>
          <p:nvPr>
            <p:extLst>
              <p:ext uri="{D42A27DB-BD31-4B8C-83A1-F6EECF244321}">
                <p14:modId xmlns:p14="http://schemas.microsoft.com/office/powerpoint/2010/main" val="485987567"/>
              </p:ext>
            </p:extLst>
          </p:nvPr>
        </p:nvGraphicFramePr>
        <p:xfrm>
          <a:off x="3781140" y="1933874"/>
          <a:ext cx="1447800" cy="467519"/>
        </p:xfrm>
        <a:graphic>
          <a:graphicData uri="http://schemas.openxmlformats.org/presentationml/2006/ole">
            <mc:AlternateContent xmlns:mc="http://schemas.openxmlformats.org/markup-compatibility/2006">
              <mc:Choice xmlns:v="urn:schemas-microsoft-com:vml" Requires="v">
                <p:oleObj spid="_x0000_s123776" name="Equation" r:id="rId11" imgW="711000" imgH="228600" progId="Equation.3">
                  <p:embed/>
                </p:oleObj>
              </mc:Choice>
              <mc:Fallback>
                <p:oleObj name="Equation" r:id="rId11" imgW="711000" imgH="228600" progId="Equation.3">
                  <p:embed/>
                  <p:pic>
                    <p:nvPicPr>
                      <p:cNvPr id="2151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1140" y="1933874"/>
                        <a:ext cx="1447800" cy="467519"/>
                      </a:xfrm>
                      <a:prstGeom prst="rect">
                        <a:avLst/>
                      </a:prstGeom>
                      <a:noFill/>
                      <a:ln>
                        <a:noFill/>
                      </a:ln>
                      <a:effectLst/>
                      <a:extLst/>
                    </p:spPr>
                  </p:pic>
                </p:oleObj>
              </mc:Fallback>
            </mc:AlternateContent>
          </a:graphicData>
        </a:graphic>
      </p:graphicFrame>
      <p:graphicFrame>
        <p:nvGraphicFramePr>
          <p:cNvPr id="21511" name="Object 8"/>
          <p:cNvGraphicFramePr>
            <a:graphicFrameLocks noChangeAspect="1"/>
          </p:cNvGraphicFramePr>
          <p:nvPr>
            <p:extLst>
              <p:ext uri="{D42A27DB-BD31-4B8C-83A1-F6EECF244321}">
                <p14:modId xmlns:p14="http://schemas.microsoft.com/office/powerpoint/2010/main" val="608978824"/>
              </p:ext>
            </p:extLst>
          </p:nvPr>
        </p:nvGraphicFramePr>
        <p:xfrm>
          <a:off x="1975504" y="2568148"/>
          <a:ext cx="5059072" cy="518364"/>
        </p:xfrm>
        <a:graphic>
          <a:graphicData uri="http://schemas.openxmlformats.org/presentationml/2006/ole">
            <mc:AlternateContent xmlns:mc="http://schemas.openxmlformats.org/markup-compatibility/2006">
              <mc:Choice xmlns:v="urn:schemas-microsoft-com:vml" Requires="v">
                <p:oleObj spid="_x0000_s123777" name="Equation" r:id="rId13" imgW="2120760" imgH="215640" progId="Equation.3">
                  <p:embed/>
                </p:oleObj>
              </mc:Choice>
              <mc:Fallback>
                <p:oleObj name="Equation" r:id="rId13" imgW="2120760" imgH="215640" progId="Equation.3">
                  <p:embed/>
                  <p:pic>
                    <p:nvPicPr>
                      <p:cNvPr id="21511"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5504" y="2568148"/>
                        <a:ext cx="5059072" cy="518364"/>
                      </a:xfrm>
                      <a:prstGeom prst="rect">
                        <a:avLst/>
                      </a:prstGeom>
                      <a:solidFill>
                        <a:schemeClr val="accent5"/>
                      </a:solidFill>
                      <a:ln>
                        <a:noFill/>
                      </a:ln>
                      <a:effectLst/>
                      <a:extLst/>
                    </p:spPr>
                  </p:pic>
                </p:oleObj>
              </mc:Fallback>
            </mc:AlternateContent>
          </a:graphicData>
        </a:graphic>
      </p:graphicFrame>
      <p:graphicFrame>
        <p:nvGraphicFramePr>
          <p:cNvPr id="21512" name="Object 9"/>
          <p:cNvGraphicFramePr>
            <a:graphicFrameLocks noChangeAspect="1"/>
          </p:cNvGraphicFramePr>
          <p:nvPr>
            <p:extLst>
              <p:ext uri="{D42A27DB-BD31-4B8C-83A1-F6EECF244321}">
                <p14:modId xmlns:p14="http://schemas.microsoft.com/office/powerpoint/2010/main" val="2121493757"/>
              </p:ext>
            </p:extLst>
          </p:nvPr>
        </p:nvGraphicFramePr>
        <p:xfrm>
          <a:off x="6781800" y="3244509"/>
          <a:ext cx="665163" cy="354012"/>
        </p:xfrm>
        <a:graphic>
          <a:graphicData uri="http://schemas.openxmlformats.org/presentationml/2006/ole">
            <mc:AlternateContent xmlns:mc="http://schemas.openxmlformats.org/markup-compatibility/2006">
              <mc:Choice xmlns:v="urn:schemas-microsoft-com:vml" Requires="v">
                <p:oleObj spid="_x0000_s123778" name="Equation" r:id="rId15" imgW="406080" imgH="215640" progId="Equation.3">
                  <p:embed/>
                </p:oleObj>
              </mc:Choice>
              <mc:Fallback>
                <p:oleObj name="Equation" r:id="rId15" imgW="406080" imgH="215640" progId="Equation.3">
                  <p:embed/>
                  <p:pic>
                    <p:nvPicPr>
                      <p:cNvPr id="21512"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3244509"/>
                        <a:ext cx="665163"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3" name="Object 10"/>
          <p:cNvGraphicFramePr>
            <a:graphicFrameLocks noChangeAspect="1"/>
          </p:cNvGraphicFramePr>
          <p:nvPr>
            <p:extLst>
              <p:ext uri="{D42A27DB-BD31-4B8C-83A1-F6EECF244321}">
                <p14:modId xmlns:p14="http://schemas.microsoft.com/office/powerpoint/2010/main" val="1002651581"/>
              </p:ext>
            </p:extLst>
          </p:nvPr>
        </p:nvGraphicFramePr>
        <p:xfrm>
          <a:off x="1326051" y="3745004"/>
          <a:ext cx="1409700" cy="388705"/>
        </p:xfrm>
        <a:graphic>
          <a:graphicData uri="http://schemas.openxmlformats.org/presentationml/2006/ole">
            <mc:AlternateContent xmlns:mc="http://schemas.openxmlformats.org/markup-compatibility/2006">
              <mc:Choice xmlns:v="urn:schemas-microsoft-com:vml" Requires="v">
                <p:oleObj spid="_x0000_s123779" name="Equation" r:id="rId17" imgW="787320" imgH="215640" progId="Equation.3">
                  <p:embed/>
                </p:oleObj>
              </mc:Choice>
              <mc:Fallback>
                <p:oleObj name="Equation" r:id="rId17" imgW="787320" imgH="215640" progId="Equation.3">
                  <p:embed/>
                  <p:pic>
                    <p:nvPicPr>
                      <p:cNvPr id="21513"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26051" y="3745004"/>
                        <a:ext cx="1409700" cy="388705"/>
                      </a:xfrm>
                      <a:prstGeom prst="rect">
                        <a:avLst/>
                      </a:prstGeom>
                      <a:noFill/>
                      <a:ln>
                        <a:noFill/>
                      </a:ln>
                      <a:effectLst/>
                      <a:extLst/>
                    </p:spPr>
                  </p:pic>
                </p:oleObj>
              </mc:Fallback>
            </mc:AlternateContent>
          </a:graphicData>
        </a:graphic>
      </p:graphicFrame>
      <p:graphicFrame>
        <p:nvGraphicFramePr>
          <p:cNvPr id="21514" name="Object 11"/>
          <p:cNvGraphicFramePr>
            <a:graphicFrameLocks noChangeAspect="1"/>
          </p:cNvGraphicFramePr>
          <p:nvPr>
            <p:extLst>
              <p:ext uri="{D42A27DB-BD31-4B8C-83A1-F6EECF244321}">
                <p14:modId xmlns:p14="http://schemas.microsoft.com/office/powerpoint/2010/main" val="2124042008"/>
              </p:ext>
            </p:extLst>
          </p:nvPr>
        </p:nvGraphicFramePr>
        <p:xfrm>
          <a:off x="3095645" y="3754670"/>
          <a:ext cx="337875" cy="413724"/>
        </p:xfrm>
        <a:graphic>
          <a:graphicData uri="http://schemas.openxmlformats.org/presentationml/2006/ole">
            <mc:AlternateContent xmlns:mc="http://schemas.openxmlformats.org/markup-compatibility/2006">
              <mc:Choice xmlns:v="urn:schemas-microsoft-com:vml" Requires="v">
                <p:oleObj spid="_x0000_s123780" name="Equation" r:id="rId19" imgW="177480" imgH="215640" progId="Equation.3">
                  <p:embed/>
                </p:oleObj>
              </mc:Choice>
              <mc:Fallback>
                <p:oleObj name="Equation" r:id="rId19" imgW="177480" imgH="215640" progId="Equation.3">
                  <p:embed/>
                  <p:pic>
                    <p:nvPicPr>
                      <p:cNvPr id="21514"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95645" y="3754670"/>
                        <a:ext cx="337875" cy="413724"/>
                      </a:xfrm>
                      <a:prstGeom prst="rect">
                        <a:avLst/>
                      </a:prstGeom>
                      <a:noFill/>
                      <a:ln>
                        <a:noFill/>
                      </a:ln>
                      <a:effectLst/>
                      <a:extLst/>
                    </p:spPr>
                  </p:pic>
                </p:oleObj>
              </mc:Fallback>
            </mc:AlternateContent>
          </a:graphicData>
        </a:graphic>
      </p:graphicFrame>
      <p:graphicFrame>
        <p:nvGraphicFramePr>
          <p:cNvPr id="21515" name="Object 12"/>
          <p:cNvGraphicFramePr>
            <a:graphicFrameLocks noChangeAspect="1"/>
          </p:cNvGraphicFramePr>
          <p:nvPr>
            <p:extLst>
              <p:ext uri="{D42A27DB-BD31-4B8C-83A1-F6EECF244321}">
                <p14:modId xmlns:p14="http://schemas.microsoft.com/office/powerpoint/2010/main" val="3975598044"/>
              </p:ext>
            </p:extLst>
          </p:nvPr>
        </p:nvGraphicFramePr>
        <p:xfrm>
          <a:off x="1524000" y="4545876"/>
          <a:ext cx="6816910" cy="1738312"/>
        </p:xfrm>
        <a:graphic>
          <a:graphicData uri="http://schemas.openxmlformats.org/presentationml/2006/ole">
            <mc:AlternateContent xmlns:mc="http://schemas.openxmlformats.org/markup-compatibility/2006">
              <mc:Choice xmlns:v="urn:schemas-microsoft-com:vml" Requires="v">
                <p:oleObj spid="_x0000_s123781" name="Equation" r:id="rId21" imgW="3288960" imgH="838080" progId="Equation.3">
                  <p:embed/>
                </p:oleObj>
              </mc:Choice>
              <mc:Fallback>
                <p:oleObj name="Equation" r:id="rId21" imgW="3288960" imgH="838080" progId="Equation.3">
                  <p:embed/>
                  <p:pic>
                    <p:nvPicPr>
                      <p:cNvPr id="21515"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24000" y="4545876"/>
                        <a:ext cx="6816910" cy="173831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420661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6" name="Rectangle 2"/>
          <p:cNvSpPr>
            <a:spLocks noGrp="1" noChangeArrowheads="1"/>
          </p:cNvSpPr>
          <p:nvPr>
            <p:ph type="body" idx="1"/>
          </p:nvPr>
        </p:nvSpPr>
        <p:spPr/>
        <p:txBody>
          <a:bodyPr/>
          <a:lstStyle/>
          <a:p>
            <a:pPr>
              <a:buFont typeface="Wingdings" panose="05000000000000000000" pitchFamily="2" charset="2"/>
              <a:buNone/>
            </a:pPr>
            <a:r>
              <a:rPr lang="zh-CN" altLang="en-US" sz="2400" b="1" dirty="0" smtClean="0"/>
              <a:t>例：已知两端口的传递特性为</a:t>
            </a:r>
          </a:p>
          <a:p>
            <a:pPr>
              <a:buFont typeface="Wingdings" panose="05000000000000000000" pitchFamily="2" charset="2"/>
              <a:buNone/>
            </a:pPr>
            <a:endParaRPr lang="zh-CN" altLang="en-US" sz="2400" b="1" dirty="0" smtClean="0"/>
          </a:p>
          <a:p>
            <a:pPr>
              <a:buFont typeface="Wingdings" panose="05000000000000000000" pitchFamily="2" charset="2"/>
              <a:buNone/>
            </a:pPr>
            <a:r>
              <a:rPr lang="zh-CN" altLang="en-US" sz="2400" b="1" dirty="0" smtClean="0"/>
              <a:t>求</a:t>
            </a:r>
            <a:r>
              <a:rPr lang="zh-CN" altLang="en-US" sz="2400" b="1" dirty="0" smtClean="0">
                <a:sym typeface="Wingdings" panose="05000000000000000000" pitchFamily="2" charset="2"/>
              </a:rPr>
              <a:t>：1）</a:t>
            </a:r>
          </a:p>
          <a:p>
            <a:pPr>
              <a:buFont typeface="Wingdings" panose="05000000000000000000" pitchFamily="2" charset="2"/>
              <a:buNone/>
            </a:pPr>
            <a:endParaRPr lang="zh-CN" altLang="en-US" sz="2400" b="1" dirty="0" smtClean="0">
              <a:sym typeface="Wingdings" panose="05000000000000000000" pitchFamily="2" charset="2"/>
            </a:endParaRPr>
          </a:p>
          <a:p>
            <a:pPr>
              <a:buFont typeface="Wingdings" panose="05000000000000000000" pitchFamily="2" charset="2"/>
              <a:buNone/>
            </a:pPr>
            <a:r>
              <a:rPr lang="zh-CN" altLang="en-US" sz="2400" b="1" dirty="0" smtClean="0">
                <a:sym typeface="Wingdings" panose="05000000000000000000" pitchFamily="2" charset="2"/>
              </a:rPr>
              <a:t>      2）如果                      ，求相应的</a:t>
            </a:r>
            <a:r>
              <a:rPr lang="zh-CN" altLang="en-US" sz="2400" b="1" dirty="0" smtClean="0"/>
              <a:t> </a:t>
            </a:r>
          </a:p>
        </p:txBody>
      </p:sp>
      <p:graphicFrame>
        <p:nvGraphicFramePr>
          <p:cNvPr id="22530" name="Object 3"/>
          <p:cNvGraphicFramePr>
            <a:graphicFrameLocks noChangeAspect="1"/>
          </p:cNvGraphicFramePr>
          <p:nvPr/>
        </p:nvGraphicFramePr>
        <p:xfrm>
          <a:off x="5364163" y="1484313"/>
          <a:ext cx="1828800" cy="482600"/>
        </p:xfrm>
        <a:graphic>
          <a:graphicData uri="http://schemas.openxmlformats.org/presentationml/2006/ole">
            <mc:AlternateContent xmlns:mc="http://schemas.openxmlformats.org/markup-compatibility/2006">
              <mc:Choice xmlns:v="urn:schemas-microsoft-com:vml" Requires="v">
                <p:oleObj spid="_x0000_s124434" name="Equation" r:id="rId3" imgW="965160" imgH="253800" progId="Equation.3">
                  <p:embed/>
                </p:oleObj>
              </mc:Choice>
              <mc:Fallback>
                <p:oleObj name="Equation" r:id="rId3" imgW="965160" imgH="253800" progId="Equation.3">
                  <p:embed/>
                  <p:pic>
                    <p:nvPicPr>
                      <p:cNvPr id="2253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1484313"/>
                        <a:ext cx="1828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1" name="Object 4"/>
          <p:cNvGraphicFramePr>
            <a:graphicFrameLocks noChangeAspect="1"/>
          </p:cNvGraphicFramePr>
          <p:nvPr/>
        </p:nvGraphicFramePr>
        <p:xfrm>
          <a:off x="2411413" y="2420938"/>
          <a:ext cx="339725" cy="412750"/>
        </p:xfrm>
        <a:graphic>
          <a:graphicData uri="http://schemas.openxmlformats.org/presentationml/2006/ole">
            <mc:AlternateContent xmlns:mc="http://schemas.openxmlformats.org/markup-compatibility/2006">
              <mc:Choice xmlns:v="urn:schemas-microsoft-com:vml" Requires="v">
                <p:oleObj spid="_x0000_s124435" name="Equation" r:id="rId5" imgW="177480" imgH="215640" progId="Equation.3">
                  <p:embed/>
                </p:oleObj>
              </mc:Choice>
              <mc:Fallback>
                <p:oleObj name="Equation" r:id="rId5" imgW="177480" imgH="215640" progId="Equation.3">
                  <p:embed/>
                  <p:pic>
                    <p:nvPicPr>
                      <p:cNvPr id="2253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2420938"/>
                        <a:ext cx="339725"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2" name="Object 5"/>
          <p:cNvGraphicFramePr>
            <a:graphicFrameLocks noChangeAspect="1"/>
          </p:cNvGraphicFramePr>
          <p:nvPr>
            <p:extLst>
              <p:ext uri="{D42A27DB-BD31-4B8C-83A1-F6EECF244321}">
                <p14:modId xmlns:p14="http://schemas.microsoft.com/office/powerpoint/2010/main" val="697352785"/>
              </p:ext>
            </p:extLst>
          </p:nvPr>
        </p:nvGraphicFramePr>
        <p:xfrm>
          <a:off x="2133600" y="3421063"/>
          <a:ext cx="1917700" cy="374650"/>
        </p:xfrm>
        <a:graphic>
          <a:graphicData uri="http://schemas.openxmlformats.org/presentationml/2006/ole">
            <mc:AlternateContent xmlns:mc="http://schemas.openxmlformats.org/markup-compatibility/2006">
              <mc:Choice xmlns:v="urn:schemas-microsoft-com:vml" Requires="v">
                <p:oleObj spid="_x0000_s124436" name="Equation" r:id="rId7" imgW="1104840" imgH="215640" progId="Equation.3">
                  <p:embed/>
                </p:oleObj>
              </mc:Choice>
              <mc:Fallback>
                <p:oleObj name="Equation" r:id="rId7" imgW="1104840" imgH="215640" progId="Equation.3">
                  <p:embed/>
                  <p:pic>
                    <p:nvPicPr>
                      <p:cNvPr id="22532"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3421063"/>
                        <a:ext cx="1917700"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3" name="Object 6"/>
          <p:cNvGraphicFramePr>
            <a:graphicFrameLocks noChangeAspect="1"/>
          </p:cNvGraphicFramePr>
          <p:nvPr>
            <p:extLst>
              <p:ext uri="{D42A27DB-BD31-4B8C-83A1-F6EECF244321}">
                <p14:modId xmlns:p14="http://schemas.microsoft.com/office/powerpoint/2010/main" val="439336139"/>
              </p:ext>
            </p:extLst>
          </p:nvPr>
        </p:nvGraphicFramePr>
        <p:xfrm>
          <a:off x="5595144" y="3396456"/>
          <a:ext cx="1366837" cy="374650"/>
        </p:xfrm>
        <a:graphic>
          <a:graphicData uri="http://schemas.openxmlformats.org/presentationml/2006/ole">
            <mc:AlternateContent xmlns:mc="http://schemas.openxmlformats.org/markup-compatibility/2006">
              <mc:Choice xmlns:v="urn:schemas-microsoft-com:vml" Requires="v">
                <p:oleObj spid="_x0000_s124437" name="Equation" r:id="rId9" imgW="787320" imgH="215640" progId="Equation.3">
                  <p:embed/>
                </p:oleObj>
              </mc:Choice>
              <mc:Fallback>
                <p:oleObj name="Equation" r:id="rId9" imgW="787320" imgH="215640" progId="Equation.3">
                  <p:embed/>
                  <p:pic>
                    <p:nvPicPr>
                      <p:cNvPr id="22533"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5144" y="3396456"/>
                        <a:ext cx="1366837"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2843213" y="2133600"/>
            <a:ext cx="5621337" cy="941388"/>
            <a:chOff x="1632" y="1680"/>
            <a:chExt cx="3541" cy="593"/>
          </a:xfrm>
        </p:grpSpPr>
        <p:graphicFrame>
          <p:nvGraphicFramePr>
            <p:cNvPr id="22535" name="Object 8"/>
            <p:cNvGraphicFramePr>
              <a:graphicFrameLocks noChangeAspect="1"/>
            </p:cNvGraphicFramePr>
            <p:nvPr/>
          </p:nvGraphicFramePr>
          <p:xfrm>
            <a:off x="2160" y="1680"/>
            <a:ext cx="3013" cy="593"/>
          </p:xfrm>
          <a:graphic>
            <a:graphicData uri="http://schemas.openxmlformats.org/presentationml/2006/ole">
              <mc:AlternateContent xmlns:mc="http://schemas.openxmlformats.org/markup-compatibility/2006">
                <mc:Choice xmlns:v="urn:schemas-microsoft-com:vml" Requires="v">
                  <p:oleObj spid="_x0000_s124438" name="Equation" r:id="rId11" imgW="2717640" imgH="533160" progId="Equation.3">
                    <p:embed/>
                  </p:oleObj>
                </mc:Choice>
                <mc:Fallback>
                  <p:oleObj name="Equation" r:id="rId11" imgW="2717640" imgH="533160" progId="Equation.3">
                    <p:embed/>
                    <p:pic>
                      <p:nvPicPr>
                        <p:cNvPr id="22535"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60" y="1680"/>
                          <a:ext cx="3013" cy="5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40" name="Line 9"/>
            <p:cNvSpPr>
              <a:spLocks noChangeShapeType="1"/>
            </p:cNvSpPr>
            <p:nvPr/>
          </p:nvSpPr>
          <p:spPr bwMode="auto">
            <a:xfrm flipH="1">
              <a:off x="1632" y="2016"/>
              <a:ext cx="432" cy="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0"/>
          <p:cNvGrpSpPr>
            <a:grpSpLocks/>
          </p:cNvGrpSpPr>
          <p:nvPr/>
        </p:nvGrpSpPr>
        <p:grpSpPr bwMode="auto">
          <a:xfrm>
            <a:off x="3203575" y="3933825"/>
            <a:ext cx="5456238" cy="942975"/>
            <a:chOff x="1317" y="2688"/>
            <a:chExt cx="3437" cy="594"/>
          </a:xfrm>
        </p:grpSpPr>
        <p:graphicFrame>
          <p:nvGraphicFramePr>
            <p:cNvPr id="22534" name="Object 11"/>
            <p:cNvGraphicFramePr>
              <a:graphicFrameLocks noChangeAspect="1"/>
            </p:cNvGraphicFramePr>
            <p:nvPr/>
          </p:nvGraphicFramePr>
          <p:xfrm>
            <a:off x="1317" y="3024"/>
            <a:ext cx="3437" cy="258"/>
          </p:xfrm>
          <a:graphic>
            <a:graphicData uri="http://schemas.openxmlformats.org/presentationml/2006/ole">
              <mc:AlternateContent xmlns:mc="http://schemas.openxmlformats.org/markup-compatibility/2006">
                <mc:Choice xmlns:v="urn:schemas-microsoft-com:vml" Requires="v">
                  <p:oleObj spid="_x0000_s124439" name="Equation" r:id="rId13" imgW="2895480" imgH="215640" progId="Equation.3">
                    <p:embed/>
                  </p:oleObj>
                </mc:Choice>
                <mc:Fallback>
                  <p:oleObj name="Equation" r:id="rId13" imgW="2895480" imgH="215640" progId="Equation.3">
                    <p:embed/>
                    <p:pic>
                      <p:nvPicPr>
                        <p:cNvPr id="22534"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7" y="3024"/>
                          <a:ext cx="3437"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9" name="Line 12"/>
            <p:cNvSpPr>
              <a:spLocks noChangeShapeType="1"/>
            </p:cNvSpPr>
            <p:nvPr/>
          </p:nvSpPr>
          <p:spPr bwMode="auto">
            <a:xfrm flipV="1">
              <a:off x="2208" y="2688"/>
              <a:ext cx="96" cy="336"/>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846661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3400" y="533400"/>
            <a:ext cx="8153400" cy="1477328"/>
          </a:xfrm>
          <a:prstGeom prst="rect">
            <a:avLst/>
          </a:prstGeom>
          <a:noFill/>
        </p:spPr>
        <p:txBody>
          <a:bodyPr wrap="square" rtlCol="0">
            <a:spAutoFit/>
          </a:bodyPr>
          <a:lstStyle/>
          <a:p>
            <a:pPr algn="just">
              <a:lnSpc>
                <a:spcPts val="3600"/>
              </a:lnSpc>
            </a:pPr>
            <a:r>
              <a:rPr lang="zh-CN" altLang="en-US" sz="2400" b="1" dirty="0" smtClean="0">
                <a:latin typeface="Times New Roman" panose="02020603050405020304" pitchFamily="18" charset="0"/>
                <a:ea typeface="+mn-ea"/>
                <a:cs typeface="Times New Roman" panose="02020603050405020304" pitchFamily="18" charset="0"/>
              </a:rPr>
              <a:t>例：</a:t>
            </a:r>
            <a:r>
              <a:rPr lang="zh-CN" altLang="zh-CN" sz="2400" b="1" dirty="0" smtClean="0">
                <a:latin typeface="Times New Roman" panose="02020603050405020304" pitchFamily="18" charset="0"/>
                <a:ea typeface="+mn-ea"/>
                <a:cs typeface="Times New Roman" panose="02020603050405020304" pitchFamily="18" charset="0"/>
              </a:rPr>
              <a:t>用</a:t>
            </a:r>
            <a:r>
              <a:rPr lang="zh-CN" altLang="zh-CN" sz="2400" b="1" dirty="0">
                <a:latin typeface="Times New Roman" panose="02020603050405020304" pitchFamily="18" charset="0"/>
                <a:ea typeface="+mn-ea"/>
                <a:cs typeface="Times New Roman" panose="02020603050405020304" pitchFamily="18" charset="0"/>
              </a:rPr>
              <a:t>频谱仪</a:t>
            </a:r>
            <a:r>
              <a:rPr lang="zh-CN" altLang="zh-CN" sz="2400" b="1" dirty="0" smtClean="0">
                <a:latin typeface="Times New Roman" panose="02020603050405020304" pitchFamily="18" charset="0"/>
                <a:ea typeface="+mn-ea"/>
                <a:cs typeface="Times New Roman" panose="02020603050405020304" pitchFamily="18" charset="0"/>
              </a:rPr>
              <a:t>实测</a:t>
            </a:r>
            <a:r>
              <a:rPr lang="zh-CN" altLang="zh-CN" sz="2400" b="1" dirty="0">
                <a:latin typeface="Times New Roman" panose="02020603050405020304" pitchFamily="18" charset="0"/>
                <a:ea typeface="+mn-ea"/>
                <a:cs typeface="Times New Roman" panose="02020603050405020304" pitchFamily="18" charset="0"/>
              </a:rPr>
              <a:t>放大器</a:t>
            </a:r>
            <a:r>
              <a:rPr lang="en-US" altLang="zh-CN" sz="2400" b="1" dirty="0" smtClean="0">
                <a:latin typeface="Times New Roman" panose="02020603050405020304" pitchFamily="18" charset="0"/>
                <a:ea typeface="+mn-ea"/>
                <a:cs typeface="Times New Roman" panose="02020603050405020304" pitchFamily="18" charset="0"/>
              </a:rPr>
              <a:t>SGA-4563</a:t>
            </a:r>
            <a:r>
              <a:rPr lang="zh-CN" altLang="zh-CN" sz="2400" b="1" dirty="0" smtClean="0">
                <a:latin typeface="Times New Roman" panose="02020603050405020304" pitchFamily="18" charset="0"/>
                <a:ea typeface="+mn-ea"/>
                <a:cs typeface="Times New Roman" panose="02020603050405020304" pitchFamily="18" charset="0"/>
              </a:rPr>
              <a:t>在</a:t>
            </a:r>
            <a:r>
              <a:rPr lang="en-US" altLang="zh-CN" sz="2400" b="1" dirty="0">
                <a:latin typeface="Times New Roman" panose="02020603050405020304" pitchFamily="18" charset="0"/>
                <a:ea typeface="+mn-ea"/>
                <a:cs typeface="Times New Roman" panose="02020603050405020304" pitchFamily="18" charset="0"/>
              </a:rPr>
              <a:t>2GHz</a:t>
            </a:r>
            <a:r>
              <a:rPr lang="zh-CN" altLang="zh-CN" sz="2400" b="1" dirty="0">
                <a:latin typeface="Times New Roman" panose="02020603050405020304" pitchFamily="18" charset="0"/>
                <a:ea typeface="+mn-ea"/>
                <a:cs typeface="Times New Roman" panose="02020603050405020304" pitchFamily="18" charset="0"/>
              </a:rPr>
              <a:t>工作时，输出主功率为</a:t>
            </a:r>
            <a:r>
              <a:rPr lang="en-US" altLang="zh-CN" sz="2400" b="1" dirty="0">
                <a:latin typeface="Times New Roman" panose="02020603050405020304" pitchFamily="18" charset="0"/>
                <a:ea typeface="+mn-ea"/>
                <a:cs typeface="Times New Roman" panose="02020603050405020304" pitchFamily="18" charset="0"/>
              </a:rPr>
              <a:t>10dBm</a:t>
            </a:r>
            <a:r>
              <a:rPr lang="zh-CN" altLang="zh-CN" sz="2400" b="1" dirty="0">
                <a:latin typeface="Times New Roman" panose="02020603050405020304" pitchFamily="18" charset="0"/>
                <a:ea typeface="+mn-ea"/>
                <a:cs typeface="Times New Roman" panose="02020603050405020304" pitchFamily="18" charset="0"/>
              </a:rPr>
              <a:t>，三阶交调分量功率为</a:t>
            </a:r>
            <a:r>
              <a:rPr lang="en-US" altLang="zh-CN" sz="2400" b="1" dirty="0">
                <a:latin typeface="Times New Roman" panose="02020603050405020304" pitchFamily="18" charset="0"/>
                <a:ea typeface="+mn-ea"/>
                <a:cs typeface="Times New Roman" panose="02020603050405020304" pitchFamily="18" charset="0"/>
              </a:rPr>
              <a:t>-30dBm</a:t>
            </a:r>
            <a:r>
              <a:rPr lang="zh-CN" altLang="zh-CN" sz="2400" b="1" dirty="0">
                <a:latin typeface="Times New Roman" panose="02020603050405020304" pitchFamily="18" charset="0"/>
                <a:ea typeface="+mn-ea"/>
                <a:cs typeface="Times New Roman" panose="02020603050405020304" pitchFamily="18" charset="0"/>
              </a:rPr>
              <a:t>，试推导该放大器在</a:t>
            </a:r>
            <a:r>
              <a:rPr lang="en-US" altLang="zh-CN" sz="2400" b="1" dirty="0">
                <a:latin typeface="Times New Roman" panose="02020603050405020304" pitchFamily="18" charset="0"/>
                <a:ea typeface="+mn-ea"/>
                <a:cs typeface="Times New Roman" panose="02020603050405020304" pitchFamily="18" charset="0"/>
              </a:rPr>
              <a:t>2GHz</a:t>
            </a:r>
            <a:r>
              <a:rPr lang="zh-CN" altLang="zh-CN" sz="2400" b="1" dirty="0">
                <a:latin typeface="Times New Roman" panose="02020603050405020304" pitchFamily="18" charset="0"/>
                <a:ea typeface="+mn-ea"/>
                <a:cs typeface="Times New Roman" panose="02020603050405020304" pitchFamily="18" charset="0"/>
              </a:rPr>
              <a:t>时的</a:t>
            </a:r>
            <a:r>
              <a:rPr lang="zh-CN" altLang="zh-CN" sz="2400" b="1" dirty="0" smtClean="0">
                <a:latin typeface="Times New Roman" panose="02020603050405020304" pitchFamily="18" charset="0"/>
                <a:ea typeface="+mn-ea"/>
                <a:cs typeface="Times New Roman" panose="02020603050405020304" pitchFamily="18" charset="0"/>
              </a:rPr>
              <a:t>输出</a:t>
            </a:r>
            <a:r>
              <a:rPr lang="en-US" altLang="zh-CN" sz="2400" b="1" dirty="0" smtClean="0">
                <a:latin typeface="Times New Roman" panose="02020603050405020304" pitchFamily="18" charset="0"/>
                <a:ea typeface="+mn-ea"/>
                <a:cs typeface="Times New Roman" panose="02020603050405020304" pitchFamily="18" charset="0"/>
              </a:rPr>
              <a:t>P</a:t>
            </a:r>
            <a:r>
              <a:rPr lang="en-US" altLang="zh-CN" sz="2400" b="1" baseline="-25000" dirty="0" smtClean="0">
                <a:latin typeface="Times New Roman" panose="02020603050405020304" pitchFamily="18" charset="0"/>
                <a:ea typeface="+mn-ea"/>
                <a:cs typeface="Times New Roman" panose="02020603050405020304" pitchFamily="18" charset="0"/>
              </a:rPr>
              <a:t>I</a:t>
            </a:r>
            <a:r>
              <a:rPr lang="zh-CN" altLang="en-US" sz="2400" b="1" dirty="0">
                <a:latin typeface="Times New Roman" panose="02020603050405020304" pitchFamily="18" charset="0"/>
                <a:ea typeface="+mn-ea"/>
                <a:cs typeface="Times New Roman" panose="02020603050405020304" pitchFamily="18" charset="0"/>
              </a:rPr>
              <a:t>。</a:t>
            </a:r>
          </a:p>
        </p:txBody>
      </p:sp>
      <p:sp>
        <p:nvSpPr>
          <p:cNvPr id="5" name="文本框 4"/>
          <p:cNvSpPr txBox="1"/>
          <p:nvPr/>
        </p:nvSpPr>
        <p:spPr>
          <a:xfrm>
            <a:off x="563578" y="2133600"/>
            <a:ext cx="5715000" cy="1434047"/>
          </a:xfrm>
          <a:prstGeom prst="rect">
            <a:avLst/>
          </a:prstGeom>
          <a:noFill/>
        </p:spPr>
        <p:txBody>
          <a:bodyPr wrap="square" rtlCol="0">
            <a:spAutoFit/>
          </a:bodyPr>
          <a:lstStyle/>
          <a:p>
            <a:pPr>
              <a:lnSpc>
                <a:spcPts val="3600"/>
              </a:lnSpc>
            </a:pPr>
            <a:r>
              <a:rPr lang="zh-CN" altLang="en-US" sz="2400" b="1" dirty="0" smtClean="0">
                <a:latin typeface="Times New Roman" panose="02020603050405020304" pitchFamily="18" charset="0"/>
                <a:cs typeface="Times New Roman" panose="02020603050405020304" pitchFamily="18" charset="0"/>
              </a:rPr>
              <a:t>解：</a:t>
            </a:r>
            <a:r>
              <a:rPr lang="en-US" altLang="zh-CN" sz="2400" b="1" dirty="0" smtClean="0">
                <a:latin typeface="Times New Roman" panose="02020603050405020304" pitchFamily="18" charset="0"/>
                <a:cs typeface="Times New Roman" panose="02020603050405020304" pitchFamily="18" charset="0"/>
              </a:rPr>
              <a:t>P</a:t>
            </a:r>
            <a:r>
              <a:rPr lang="en-US" altLang="zh-CN" sz="2400" b="1" baseline="-25000" dirty="0"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=0.5*[3P(</a:t>
            </a:r>
            <a:r>
              <a:rPr lang="el-GR" altLang="zh-CN" sz="2400" b="1" dirty="0" smtClean="0">
                <a:latin typeface="Times New Roman" panose="02020603050405020304" pitchFamily="18" charset="0"/>
                <a:cs typeface="Times New Roman" panose="02020603050405020304" pitchFamily="18" charset="0"/>
              </a:rPr>
              <a:t>ω</a:t>
            </a:r>
            <a:r>
              <a:rPr lang="en-US" altLang="zh-CN" sz="2400" b="1" baseline="-25000" dirty="0" smtClean="0">
                <a:latin typeface="Times New Roman" panose="02020603050405020304" pitchFamily="18" charset="0"/>
                <a:cs typeface="Times New Roman" panose="02020603050405020304" pitchFamily="18" charset="0"/>
              </a:rPr>
              <a:t>1</a:t>
            </a:r>
            <a:r>
              <a:rPr lang="en-US" altLang="zh-CN" sz="2400" b="1" dirty="0" smtClean="0">
                <a:latin typeface="Times New Roman" panose="02020603050405020304" pitchFamily="18" charset="0"/>
                <a:cs typeface="Times New Roman" panose="02020603050405020304" pitchFamily="18" charset="0"/>
              </a:rPr>
              <a:t>)-P(2</a:t>
            </a:r>
            <a:r>
              <a:rPr lang="el-GR" altLang="zh-CN" sz="2400" b="1" dirty="0">
                <a:latin typeface="Times New Roman" panose="02020603050405020304" pitchFamily="18" charset="0"/>
                <a:cs typeface="Times New Roman" panose="02020603050405020304" pitchFamily="18" charset="0"/>
              </a:rPr>
              <a:t> ω</a:t>
            </a:r>
            <a:r>
              <a:rPr lang="en-US" altLang="zh-CN" sz="2400" b="1" baseline="-25000" dirty="0" smtClean="0">
                <a:latin typeface="Times New Roman" panose="02020603050405020304" pitchFamily="18" charset="0"/>
                <a:cs typeface="Times New Roman" panose="02020603050405020304" pitchFamily="18" charset="0"/>
              </a:rPr>
              <a:t>1</a:t>
            </a:r>
            <a:r>
              <a:rPr lang="en-US" altLang="zh-CN" sz="2400" b="1" dirty="0" smtClean="0">
                <a:latin typeface="Times New Roman" panose="02020603050405020304" pitchFamily="18" charset="0"/>
                <a:cs typeface="Times New Roman" panose="02020603050405020304" pitchFamily="18" charset="0"/>
              </a:rPr>
              <a:t>-</a:t>
            </a:r>
            <a:r>
              <a:rPr lang="el-GR" altLang="zh-CN" sz="2400" b="1" dirty="0">
                <a:latin typeface="Times New Roman" panose="02020603050405020304" pitchFamily="18" charset="0"/>
                <a:cs typeface="Times New Roman" panose="02020603050405020304" pitchFamily="18" charset="0"/>
              </a:rPr>
              <a:t> </a:t>
            </a:r>
            <a:r>
              <a:rPr lang="el-GR" altLang="zh-CN" sz="2400" b="1" dirty="0" smtClean="0">
                <a:latin typeface="Times New Roman" panose="02020603050405020304" pitchFamily="18" charset="0"/>
                <a:cs typeface="Times New Roman" panose="02020603050405020304" pitchFamily="18" charset="0"/>
              </a:rPr>
              <a:t>ω</a:t>
            </a:r>
            <a:r>
              <a:rPr lang="en-US" altLang="zh-CN" sz="2400" b="1" baseline="-25000" dirty="0" smtClean="0">
                <a:latin typeface="Times New Roman" panose="02020603050405020304" pitchFamily="18" charset="0"/>
                <a:cs typeface="Times New Roman" panose="02020603050405020304" pitchFamily="18" charset="0"/>
              </a:rPr>
              <a:t>2</a:t>
            </a:r>
            <a:r>
              <a:rPr lang="en-US" altLang="zh-CN" sz="2400" b="1" dirty="0" smtClean="0">
                <a:latin typeface="Times New Roman" panose="02020603050405020304" pitchFamily="18" charset="0"/>
                <a:cs typeface="Times New Roman" panose="02020603050405020304" pitchFamily="18" charset="0"/>
              </a:rPr>
              <a:t>)]</a:t>
            </a:r>
          </a:p>
          <a:p>
            <a:pPr>
              <a:lnSpc>
                <a:spcPts val="3600"/>
              </a:lnSpc>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=0.5*[10</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3+30]</a:t>
            </a:r>
          </a:p>
          <a:p>
            <a:pPr>
              <a:lnSpc>
                <a:spcPts val="3600"/>
              </a:lnSpc>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=30dBm</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6916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2"/>
          <p:cNvSpPr>
            <a:spLocks noGrp="1" noChangeArrowheads="1"/>
          </p:cNvSpPr>
          <p:nvPr>
            <p:ph type="body" idx="1"/>
          </p:nvPr>
        </p:nvSpPr>
        <p:spPr>
          <a:xfrm>
            <a:off x="228600" y="914400"/>
            <a:ext cx="8991600" cy="4525963"/>
          </a:xfrm>
        </p:spPr>
        <p:txBody>
          <a:bodyPr/>
          <a:lstStyle/>
          <a:p>
            <a:pPr algn="just">
              <a:lnSpc>
                <a:spcPts val="4000"/>
              </a:lnSpc>
              <a:buFont typeface="Wingdings" panose="05000000000000000000" pitchFamily="2" charset="2"/>
              <a:buNone/>
            </a:pPr>
            <a:r>
              <a:rPr lang="zh-CN" altLang="en-US" sz="2400" b="1" dirty="0" smtClean="0"/>
              <a:t>注：1）当系统的非线性可以用三项幂级数来表示时，交叉点</a:t>
            </a:r>
            <a:endParaRPr lang="en-US" altLang="zh-CN" sz="2400" b="1" dirty="0" smtClean="0"/>
          </a:p>
          <a:p>
            <a:pPr algn="just">
              <a:lnSpc>
                <a:spcPts val="4000"/>
              </a:lnSpc>
              <a:buFont typeface="Wingdings" panose="05000000000000000000" pitchFamily="2" charset="2"/>
              <a:buNone/>
            </a:pPr>
            <a:r>
              <a:rPr lang="en-US" altLang="zh-CN" sz="2400" b="1" dirty="0"/>
              <a:t> </a:t>
            </a:r>
            <a:r>
              <a:rPr lang="en-US" altLang="zh-CN" sz="2400" b="1" dirty="0" smtClean="0"/>
              <a:t>            </a:t>
            </a:r>
            <a:r>
              <a:rPr lang="zh-CN" altLang="en-US" sz="2400" b="1" dirty="0" smtClean="0"/>
              <a:t>是预计三阶互调积的失真电平的很方便的方法。三阶</a:t>
            </a:r>
            <a:endParaRPr lang="en-US" altLang="zh-CN" sz="2400" b="1" dirty="0" smtClean="0"/>
          </a:p>
          <a:p>
            <a:pPr algn="just">
              <a:lnSpc>
                <a:spcPts val="4000"/>
              </a:lnSpc>
              <a:buFont typeface="Wingdings" panose="05000000000000000000" pitchFamily="2" charset="2"/>
              <a:buNone/>
            </a:pPr>
            <a:r>
              <a:rPr lang="en-US" altLang="zh-CN" sz="2400" b="1" dirty="0"/>
              <a:t> </a:t>
            </a:r>
            <a:r>
              <a:rPr lang="en-US" altLang="zh-CN" sz="2400" b="1" dirty="0" smtClean="0"/>
              <a:t>            </a:t>
            </a:r>
            <a:r>
              <a:rPr lang="zh-CN" altLang="en-US" sz="2400" b="1" dirty="0" smtClean="0"/>
              <a:t>互调积通常落在系统的通频带内（即使在窄带情况下）。</a:t>
            </a:r>
          </a:p>
          <a:p>
            <a:pPr>
              <a:buFont typeface="Wingdings" panose="05000000000000000000" pitchFamily="2" charset="2"/>
              <a:buNone/>
            </a:pPr>
            <a:endParaRPr lang="zh-CN" altLang="en-US" sz="2000" b="1" dirty="0" smtClean="0"/>
          </a:p>
          <a:p>
            <a:pPr algn="just">
              <a:lnSpc>
                <a:spcPts val="6000"/>
              </a:lnSpc>
              <a:buNone/>
            </a:pPr>
            <a:r>
              <a:rPr lang="zh-CN" altLang="en-US" sz="2400" b="1" dirty="0" smtClean="0"/>
              <a:t>         2</a:t>
            </a:r>
            <a:r>
              <a:rPr lang="zh-CN" altLang="en-US" sz="2400" b="1" dirty="0"/>
              <a:t>）根据                                              </a:t>
            </a:r>
            <a:r>
              <a:rPr lang="zh-CN" altLang="en-US" sz="2400" b="1" dirty="0" smtClean="0"/>
              <a:t>交叉点    可以通</a:t>
            </a:r>
            <a:endParaRPr lang="en-US" altLang="zh-CN" sz="2400" b="1" dirty="0" smtClean="0"/>
          </a:p>
          <a:p>
            <a:pPr algn="just">
              <a:lnSpc>
                <a:spcPts val="6000"/>
              </a:lnSpc>
              <a:buNone/>
            </a:pPr>
            <a:r>
              <a:rPr lang="zh-CN" altLang="en-US" sz="2400" b="1" dirty="0" smtClean="0"/>
              <a:t>                过</a:t>
            </a:r>
            <a:r>
              <a:rPr lang="zh-CN" altLang="en-US" sz="2400" b="1" dirty="0"/>
              <a:t>在低电平下测量         和                 来求得。</a:t>
            </a:r>
          </a:p>
        </p:txBody>
      </p:sp>
      <p:graphicFrame>
        <p:nvGraphicFramePr>
          <p:cNvPr id="23554" name="Object 3"/>
          <p:cNvGraphicFramePr>
            <a:graphicFrameLocks noChangeAspect="1"/>
          </p:cNvGraphicFramePr>
          <p:nvPr>
            <p:extLst>
              <p:ext uri="{D42A27DB-BD31-4B8C-83A1-F6EECF244321}">
                <p14:modId xmlns:p14="http://schemas.microsoft.com/office/powerpoint/2010/main" val="478843038"/>
              </p:ext>
            </p:extLst>
          </p:nvPr>
        </p:nvGraphicFramePr>
        <p:xfrm>
          <a:off x="2209800" y="3312271"/>
          <a:ext cx="3802195" cy="478021"/>
        </p:xfrm>
        <a:graphic>
          <a:graphicData uri="http://schemas.openxmlformats.org/presentationml/2006/ole">
            <mc:AlternateContent xmlns:mc="http://schemas.openxmlformats.org/markup-compatibility/2006">
              <mc:Choice xmlns:v="urn:schemas-microsoft-com:vml" Requires="v">
                <p:oleObj spid="_x0000_s125286" name="Equation" r:id="rId3" imgW="1828800" imgH="228600" progId="Equation.3">
                  <p:embed/>
                </p:oleObj>
              </mc:Choice>
              <mc:Fallback>
                <p:oleObj name="Equation" r:id="rId3" imgW="1828800" imgH="228600" progId="Equation.3">
                  <p:embed/>
                  <p:pic>
                    <p:nvPicPr>
                      <p:cNvPr id="2355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312271"/>
                        <a:ext cx="3802195" cy="478021"/>
                      </a:xfrm>
                      <a:prstGeom prst="rect">
                        <a:avLst/>
                      </a:prstGeom>
                      <a:solidFill>
                        <a:schemeClr val="accent5"/>
                      </a:solidFill>
                      <a:ln>
                        <a:noFill/>
                      </a:ln>
                      <a:effectLst/>
                      <a:extLst/>
                    </p:spPr>
                  </p:pic>
                </p:oleObj>
              </mc:Fallback>
            </mc:AlternateContent>
          </a:graphicData>
        </a:graphic>
      </p:graphicFrame>
      <p:graphicFrame>
        <p:nvGraphicFramePr>
          <p:cNvPr id="23555" name="Object 4"/>
          <p:cNvGraphicFramePr>
            <a:graphicFrameLocks noChangeAspect="1"/>
          </p:cNvGraphicFramePr>
          <p:nvPr>
            <p:extLst>
              <p:ext uri="{D42A27DB-BD31-4B8C-83A1-F6EECF244321}">
                <p14:modId xmlns:p14="http://schemas.microsoft.com/office/powerpoint/2010/main" val="2070463613"/>
              </p:ext>
            </p:extLst>
          </p:nvPr>
        </p:nvGraphicFramePr>
        <p:xfrm>
          <a:off x="7010400" y="3319618"/>
          <a:ext cx="361950" cy="438727"/>
        </p:xfrm>
        <a:graphic>
          <a:graphicData uri="http://schemas.openxmlformats.org/presentationml/2006/ole">
            <mc:AlternateContent xmlns:mc="http://schemas.openxmlformats.org/markup-compatibility/2006">
              <mc:Choice xmlns:v="urn:schemas-microsoft-com:vml" Requires="v">
                <p:oleObj spid="_x0000_s125287" name="Equation" r:id="rId5" imgW="177480" imgH="215640" progId="Equation.3">
                  <p:embed/>
                </p:oleObj>
              </mc:Choice>
              <mc:Fallback>
                <p:oleObj name="Equation" r:id="rId5" imgW="177480" imgH="215640" progId="Equation.3">
                  <p:embed/>
                  <p:pic>
                    <p:nvPicPr>
                      <p:cNvPr id="2355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319618"/>
                        <a:ext cx="361950" cy="438727"/>
                      </a:xfrm>
                      <a:prstGeom prst="rect">
                        <a:avLst/>
                      </a:prstGeom>
                      <a:noFill/>
                      <a:ln>
                        <a:noFill/>
                      </a:ln>
                      <a:effectLst/>
                      <a:extLst/>
                    </p:spPr>
                  </p:pic>
                </p:oleObj>
              </mc:Fallback>
            </mc:AlternateContent>
          </a:graphicData>
        </a:graphic>
      </p:graphicFrame>
      <p:graphicFrame>
        <p:nvGraphicFramePr>
          <p:cNvPr id="23556" name="Object 5"/>
          <p:cNvGraphicFramePr>
            <a:graphicFrameLocks noChangeAspect="1"/>
          </p:cNvGraphicFramePr>
          <p:nvPr>
            <p:extLst>
              <p:ext uri="{D42A27DB-BD31-4B8C-83A1-F6EECF244321}">
                <p14:modId xmlns:p14="http://schemas.microsoft.com/office/powerpoint/2010/main" val="2302867468"/>
              </p:ext>
            </p:extLst>
          </p:nvPr>
        </p:nvGraphicFramePr>
        <p:xfrm>
          <a:off x="4038600" y="4173415"/>
          <a:ext cx="772341" cy="409575"/>
        </p:xfrm>
        <a:graphic>
          <a:graphicData uri="http://schemas.openxmlformats.org/presentationml/2006/ole">
            <mc:AlternateContent xmlns:mc="http://schemas.openxmlformats.org/markup-compatibility/2006">
              <mc:Choice xmlns:v="urn:schemas-microsoft-com:vml" Requires="v">
                <p:oleObj spid="_x0000_s125288" name="Equation" r:id="rId7" imgW="406080" imgH="215640" progId="Equation.3">
                  <p:embed/>
                </p:oleObj>
              </mc:Choice>
              <mc:Fallback>
                <p:oleObj name="Equation" r:id="rId7" imgW="406080" imgH="215640" progId="Equation.3">
                  <p:embed/>
                  <p:pic>
                    <p:nvPicPr>
                      <p:cNvPr id="2355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4173415"/>
                        <a:ext cx="772341" cy="409575"/>
                      </a:xfrm>
                      <a:prstGeom prst="rect">
                        <a:avLst/>
                      </a:prstGeom>
                      <a:noFill/>
                      <a:ln>
                        <a:noFill/>
                      </a:ln>
                      <a:effectLst/>
                      <a:extLst/>
                    </p:spPr>
                  </p:pic>
                </p:oleObj>
              </mc:Fallback>
            </mc:AlternateContent>
          </a:graphicData>
        </a:graphic>
      </p:graphicFrame>
      <p:graphicFrame>
        <p:nvGraphicFramePr>
          <p:cNvPr id="23557" name="Object 6"/>
          <p:cNvGraphicFramePr>
            <a:graphicFrameLocks noChangeAspect="1"/>
          </p:cNvGraphicFramePr>
          <p:nvPr>
            <p:extLst>
              <p:ext uri="{D42A27DB-BD31-4B8C-83A1-F6EECF244321}">
                <p14:modId xmlns:p14="http://schemas.microsoft.com/office/powerpoint/2010/main" val="545940992"/>
              </p:ext>
            </p:extLst>
          </p:nvPr>
        </p:nvGraphicFramePr>
        <p:xfrm>
          <a:off x="5257800" y="4191000"/>
          <a:ext cx="1352057" cy="370634"/>
        </p:xfrm>
        <a:graphic>
          <a:graphicData uri="http://schemas.openxmlformats.org/presentationml/2006/ole">
            <mc:AlternateContent xmlns:mc="http://schemas.openxmlformats.org/markup-compatibility/2006">
              <mc:Choice xmlns:v="urn:schemas-microsoft-com:vml" Requires="v">
                <p:oleObj spid="_x0000_s125289" name="Equation" r:id="rId9" imgW="787320" imgH="215640" progId="Equation.3">
                  <p:embed/>
                </p:oleObj>
              </mc:Choice>
              <mc:Fallback>
                <p:oleObj name="Equation" r:id="rId9" imgW="787320" imgH="215640" progId="Equation.3">
                  <p:embed/>
                  <p:pic>
                    <p:nvPicPr>
                      <p:cNvPr id="2355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4191000"/>
                        <a:ext cx="1352057" cy="37063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4147549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95313" y="-90488"/>
            <a:ext cx="7793037" cy="1143001"/>
          </a:xfrm>
        </p:spPr>
        <p:txBody>
          <a:bodyPr/>
          <a:lstStyle/>
          <a:p>
            <a:pPr>
              <a:defRPr/>
            </a:pPr>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动态范围(</a:t>
            </a:r>
            <a:r>
              <a:rPr lang="en-US" altLang="zh-CN"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Dynamic Range)</a:t>
            </a:r>
            <a:endPar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963" name="Rectangle 3"/>
          <p:cNvSpPr>
            <a:spLocks noGrp="1" noChangeArrowheads="1"/>
          </p:cNvSpPr>
          <p:nvPr>
            <p:ph type="body" idx="1"/>
          </p:nvPr>
        </p:nvSpPr>
        <p:spPr>
          <a:xfrm>
            <a:off x="305593" y="1295400"/>
            <a:ext cx="8305007" cy="4114800"/>
          </a:xfrm>
        </p:spPr>
        <p:txBody>
          <a:bodyPr/>
          <a:lstStyle/>
          <a:p>
            <a:pPr algn="just">
              <a:lnSpc>
                <a:spcPts val="4000"/>
              </a:lnSpc>
              <a:buFont typeface="Wingdings" panose="05000000000000000000" pitchFamily="2" charset="2"/>
              <a:buNone/>
            </a:pPr>
            <a:r>
              <a:rPr lang="zh-CN" altLang="en-US" sz="2400" dirty="0" smtClean="0">
                <a:latin typeface="Times New Roman" panose="02020603050405020304" pitchFamily="18" charset="0"/>
              </a:rPr>
              <a:t>            </a:t>
            </a:r>
            <a:r>
              <a:rPr lang="zh-CN" altLang="en-US" sz="2400" b="1" dirty="0" smtClean="0">
                <a:latin typeface="Times New Roman" panose="02020603050405020304" pitchFamily="18" charset="0"/>
              </a:rPr>
              <a:t>动态范围为系统或元件有所希望特性的工作范围。</a:t>
            </a:r>
            <a:r>
              <a:rPr lang="zh-CN" altLang="en-US" sz="2400" b="1" dirty="0">
                <a:latin typeface="Times New Roman" panose="02020603050405020304" pitchFamily="18" charset="0"/>
              </a:rPr>
              <a:t>对</a:t>
            </a:r>
            <a:r>
              <a:rPr lang="zh-CN" altLang="en-US" sz="2400" b="1" dirty="0" smtClean="0">
                <a:latin typeface="Times New Roman" panose="02020603050405020304" pitchFamily="18" charset="0"/>
              </a:rPr>
              <a:t>于功率放大器，动态范围的低端为噪声所限，高端限制在压缩点上，这也是放大器的线性工作范围，称为线性动态范围（</a:t>
            </a:r>
            <a:r>
              <a:rPr lang="en-US" altLang="zh-CN" sz="2400" b="1" i="1" dirty="0" err="1" smtClean="0">
                <a:latin typeface="Times New Roman" panose="02020603050405020304" pitchFamily="18" charset="0"/>
              </a:rPr>
              <a:t>DR</a:t>
            </a:r>
            <a:r>
              <a:rPr lang="en-US" altLang="zh-CN" sz="2400" b="1" i="1" baseline="-25000" dirty="0" err="1" smtClean="0">
                <a:latin typeface="Times New Roman" panose="02020603050405020304" pitchFamily="18" charset="0"/>
              </a:rPr>
              <a:t>l</a:t>
            </a:r>
            <a:r>
              <a:rPr lang="zh-CN" altLang="en-US" sz="2400" b="1" dirty="0" smtClean="0">
                <a:latin typeface="Times New Roman" panose="02020603050405020304" pitchFamily="18" charset="0"/>
              </a:rPr>
              <a:t>），对于低噪声放大器和混频器，在低端噪声限制其工作，而最大功率应使此时的交调失真变得不可以接受。实际工作范围要使寄生响应最小，称之为无寄生动态范围（ </a:t>
            </a:r>
            <a:r>
              <a:rPr lang="en-US" altLang="zh-CN" sz="2400" b="1" i="1" dirty="0" err="1" smtClean="0">
                <a:latin typeface="Times New Roman" panose="02020603050405020304" pitchFamily="18" charset="0"/>
              </a:rPr>
              <a:t>DR</a:t>
            </a:r>
            <a:r>
              <a:rPr lang="en-US" altLang="zh-CN" sz="2400" b="1" i="1" baseline="-25000" dirty="0" err="1" smtClean="0">
                <a:latin typeface="Times New Roman" panose="02020603050405020304" pitchFamily="18" charset="0"/>
              </a:rPr>
              <a:t>f</a:t>
            </a: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a:t>
            </a:r>
          </a:p>
        </p:txBody>
      </p:sp>
    </p:spTree>
    <p:extLst>
      <p:ext uri="{BB962C8B-B14F-4D97-AF65-F5344CB8AC3E}">
        <p14:creationId xmlns:p14="http://schemas.microsoft.com/office/powerpoint/2010/main" val="3231671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88" name="Group 41"/>
          <p:cNvGrpSpPr>
            <a:grpSpLocks/>
          </p:cNvGrpSpPr>
          <p:nvPr/>
        </p:nvGrpSpPr>
        <p:grpSpPr bwMode="auto">
          <a:xfrm>
            <a:off x="304800" y="990600"/>
            <a:ext cx="7696200" cy="4953000"/>
            <a:chOff x="1292" y="935"/>
            <a:chExt cx="3590" cy="2285"/>
          </a:xfrm>
        </p:grpSpPr>
        <p:grpSp>
          <p:nvGrpSpPr>
            <p:cNvPr id="24589" name="Group 5"/>
            <p:cNvGrpSpPr>
              <a:grpSpLocks/>
            </p:cNvGrpSpPr>
            <p:nvPr/>
          </p:nvGrpSpPr>
          <p:grpSpPr bwMode="auto">
            <a:xfrm>
              <a:off x="1292" y="935"/>
              <a:ext cx="2498" cy="2000"/>
              <a:chOff x="990" y="1200"/>
              <a:chExt cx="1842" cy="1776"/>
            </a:xfrm>
          </p:grpSpPr>
          <p:sp>
            <p:nvSpPr>
              <p:cNvPr id="24597" name="Line 6"/>
              <p:cNvSpPr>
                <a:spLocks noChangeShapeType="1"/>
              </p:cNvSpPr>
              <p:nvPr/>
            </p:nvSpPr>
            <p:spPr bwMode="auto">
              <a:xfrm flipV="1">
                <a:off x="1161" y="1200"/>
                <a:ext cx="0" cy="1765"/>
              </a:xfrm>
              <a:prstGeom prst="line">
                <a:avLst/>
              </a:prstGeom>
              <a:noFill/>
              <a:ln w="38100">
                <a:solidFill>
                  <a:schemeClr val="tx1"/>
                </a:solidFill>
                <a:round/>
                <a:headEnd/>
                <a:tailEnd type="arrow"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4598" name="Line 7"/>
              <p:cNvSpPr>
                <a:spLocks noChangeShapeType="1"/>
              </p:cNvSpPr>
              <p:nvPr/>
            </p:nvSpPr>
            <p:spPr bwMode="auto">
              <a:xfrm rot="5400000" flipV="1">
                <a:off x="1933" y="2204"/>
                <a:ext cx="0" cy="1543"/>
              </a:xfrm>
              <a:prstGeom prst="line">
                <a:avLst/>
              </a:prstGeom>
              <a:noFill/>
              <a:ln w="38100">
                <a:solidFill>
                  <a:schemeClr val="tx1"/>
                </a:solidFill>
                <a:round/>
                <a:headEnd/>
                <a:tailEnd type="arrow"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4599" name="Line 8"/>
              <p:cNvSpPr>
                <a:spLocks noChangeShapeType="1"/>
              </p:cNvSpPr>
              <p:nvPr/>
            </p:nvSpPr>
            <p:spPr bwMode="auto">
              <a:xfrm flipV="1">
                <a:off x="1692" y="1890"/>
                <a:ext cx="456" cy="10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0" name="Line 9"/>
              <p:cNvSpPr>
                <a:spLocks noChangeShapeType="1"/>
              </p:cNvSpPr>
              <p:nvPr/>
            </p:nvSpPr>
            <p:spPr bwMode="auto">
              <a:xfrm>
                <a:off x="2148" y="189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1" name="Line 10"/>
              <p:cNvSpPr>
                <a:spLocks noChangeShapeType="1"/>
              </p:cNvSpPr>
              <p:nvPr/>
            </p:nvSpPr>
            <p:spPr bwMode="auto">
              <a:xfrm>
                <a:off x="2148" y="189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2" name="Line 11"/>
              <p:cNvSpPr>
                <a:spLocks noChangeShapeType="1"/>
              </p:cNvSpPr>
              <p:nvPr/>
            </p:nvSpPr>
            <p:spPr bwMode="auto">
              <a:xfrm flipV="1">
                <a:off x="2148" y="1456"/>
                <a:ext cx="176" cy="434"/>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3" name="Freeform 12"/>
              <p:cNvSpPr>
                <a:spLocks/>
              </p:cNvSpPr>
              <p:nvPr/>
            </p:nvSpPr>
            <p:spPr bwMode="auto">
              <a:xfrm>
                <a:off x="1161" y="1885"/>
                <a:ext cx="987" cy="847"/>
              </a:xfrm>
              <a:custGeom>
                <a:avLst/>
                <a:gdLst>
                  <a:gd name="T0" fmla="*/ 0 w 1769"/>
                  <a:gd name="T1" fmla="*/ 507 h 1414"/>
                  <a:gd name="T2" fmla="*/ 367 w 1769"/>
                  <a:gd name="T3" fmla="*/ 84 h 1414"/>
                  <a:gd name="T4" fmla="*/ 551 w 1769"/>
                  <a:gd name="T5" fmla="*/ 2 h 1414"/>
                  <a:gd name="T6" fmla="*/ 0 60000 65536"/>
                  <a:gd name="T7" fmla="*/ 0 60000 65536"/>
                  <a:gd name="T8" fmla="*/ 0 60000 65536"/>
                  <a:gd name="T9" fmla="*/ 0 w 1769"/>
                  <a:gd name="T10" fmla="*/ 0 h 1414"/>
                  <a:gd name="T11" fmla="*/ 1769 w 1769"/>
                  <a:gd name="T12" fmla="*/ 1414 h 1414"/>
                </a:gdLst>
                <a:ahLst/>
                <a:cxnLst>
                  <a:cxn ang="T6">
                    <a:pos x="T0" y="T1"/>
                  </a:cxn>
                  <a:cxn ang="T7">
                    <a:pos x="T2" y="T3"/>
                  </a:cxn>
                  <a:cxn ang="T8">
                    <a:pos x="T4" y="T5"/>
                  </a:cxn>
                </a:cxnLst>
                <a:rect l="T9" t="T10" r="T11" b="T12"/>
                <a:pathLst>
                  <a:path w="1769" h="1414">
                    <a:moveTo>
                      <a:pt x="0" y="1414"/>
                    </a:moveTo>
                    <a:cubicBezTo>
                      <a:pt x="442" y="941"/>
                      <a:pt x="884" y="468"/>
                      <a:pt x="1179" y="234"/>
                    </a:cubicBezTo>
                    <a:cubicBezTo>
                      <a:pt x="1474" y="0"/>
                      <a:pt x="1621" y="3"/>
                      <a:pt x="1769" y="7"/>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604" name="Line 13"/>
              <p:cNvSpPr>
                <a:spLocks noChangeShapeType="1"/>
              </p:cNvSpPr>
              <p:nvPr/>
            </p:nvSpPr>
            <p:spPr bwMode="auto">
              <a:xfrm flipV="1">
                <a:off x="1641" y="1456"/>
                <a:ext cx="683" cy="732"/>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5" name="Line 14"/>
              <p:cNvSpPr>
                <a:spLocks noChangeShapeType="1"/>
              </p:cNvSpPr>
              <p:nvPr/>
            </p:nvSpPr>
            <p:spPr bwMode="auto">
              <a:xfrm flipH="1">
                <a:off x="1161" y="1890"/>
                <a:ext cx="987"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6" name="Line 15"/>
              <p:cNvSpPr>
                <a:spLocks noChangeShapeType="1"/>
              </p:cNvSpPr>
              <p:nvPr/>
            </p:nvSpPr>
            <p:spPr bwMode="auto">
              <a:xfrm flipH="1">
                <a:off x="1161" y="1456"/>
                <a:ext cx="1163"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7" name="Text Box 16"/>
              <p:cNvSpPr txBox="1">
                <a:spLocks noChangeArrowheads="1"/>
              </p:cNvSpPr>
              <p:nvPr/>
            </p:nvSpPr>
            <p:spPr bwMode="auto">
              <a:xfrm>
                <a:off x="2339" y="1315"/>
                <a:ext cx="49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i="0">
                    <a:latin typeface="Tahoma" panose="020B0604030504040204" pitchFamily="34" charset="0"/>
                  </a:rPr>
                  <a:t>交叉点</a:t>
                </a:r>
              </a:p>
            </p:txBody>
          </p:sp>
          <p:graphicFrame>
            <p:nvGraphicFramePr>
              <p:cNvPr id="24578" name="Object 17"/>
              <p:cNvGraphicFramePr>
                <a:graphicFrameLocks noChangeAspect="1"/>
              </p:cNvGraphicFramePr>
              <p:nvPr/>
            </p:nvGraphicFramePr>
            <p:xfrm>
              <a:off x="1000" y="1372"/>
              <a:ext cx="132" cy="185"/>
            </p:xfrm>
            <a:graphic>
              <a:graphicData uri="http://schemas.openxmlformats.org/presentationml/2006/ole">
                <mc:AlternateContent xmlns:mc="http://schemas.openxmlformats.org/markup-compatibility/2006">
                  <mc:Choice xmlns:v="urn:schemas-microsoft-com:vml" Requires="v">
                    <p:oleObj spid="_x0000_s126764" name="Equation" r:id="rId3" imgW="164880" imgH="215640" progId="Equation.3">
                      <p:embed/>
                    </p:oleObj>
                  </mc:Choice>
                  <mc:Fallback>
                    <p:oleObj name="Equation" r:id="rId3" imgW="164880" imgH="215640" progId="Equation.3">
                      <p:embed/>
                      <p:pic>
                        <p:nvPicPr>
                          <p:cNvPr id="24578"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 y="1372"/>
                            <a:ext cx="132"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79" name="Object 18"/>
              <p:cNvGraphicFramePr>
                <a:graphicFrameLocks noChangeAspect="1"/>
              </p:cNvGraphicFramePr>
              <p:nvPr/>
            </p:nvGraphicFramePr>
            <p:xfrm>
              <a:off x="990" y="1764"/>
              <a:ext cx="152" cy="206"/>
            </p:xfrm>
            <a:graphic>
              <a:graphicData uri="http://schemas.openxmlformats.org/presentationml/2006/ole">
                <mc:AlternateContent xmlns:mc="http://schemas.openxmlformats.org/markup-compatibility/2006">
                  <mc:Choice xmlns:v="urn:schemas-microsoft-com:vml" Requires="v">
                    <p:oleObj spid="_x0000_s126765" name="Equation" r:id="rId5" imgW="190440" imgH="241200" progId="Equation.3">
                      <p:embed/>
                    </p:oleObj>
                  </mc:Choice>
                  <mc:Fallback>
                    <p:oleObj name="Equation" r:id="rId5" imgW="190440" imgH="241200" progId="Equation.3">
                      <p:embed/>
                      <p:pic>
                        <p:nvPicPr>
                          <p:cNvPr id="24579"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 y="1764"/>
                            <a:ext cx="15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0" name="Object 19"/>
              <p:cNvGraphicFramePr>
                <a:graphicFrameLocks noChangeAspect="1"/>
              </p:cNvGraphicFramePr>
              <p:nvPr/>
            </p:nvGraphicFramePr>
            <p:xfrm>
              <a:off x="1338" y="2057"/>
              <a:ext cx="152" cy="195"/>
            </p:xfrm>
            <a:graphic>
              <a:graphicData uri="http://schemas.openxmlformats.org/presentationml/2006/ole">
                <mc:AlternateContent xmlns:mc="http://schemas.openxmlformats.org/markup-compatibility/2006">
                  <mc:Choice xmlns:v="urn:schemas-microsoft-com:vml" Requires="v">
                    <p:oleObj spid="_x0000_s126766" name="Equation" r:id="rId7" imgW="190440" imgH="228600" progId="Equation.3">
                      <p:embed/>
                    </p:oleObj>
                  </mc:Choice>
                  <mc:Fallback>
                    <p:oleObj name="Equation" r:id="rId7" imgW="190440" imgH="228600" progId="Equation.3">
                      <p:embed/>
                      <p:pic>
                        <p:nvPicPr>
                          <p:cNvPr id="2458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8" y="2057"/>
                            <a:ext cx="152"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8" name="Line 20"/>
              <p:cNvSpPr>
                <a:spLocks noChangeShapeType="1"/>
              </p:cNvSpPr>
              <p:nvPr/>
            </p:nvSpPr>
            <p:spPr bwMode="auto">
              <a:xfrm>
                <a:off x="1482" y="2148"/>
                <a:ext cx="107" cy="87"/>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4609" name="Line 21"/>
              <p:cNvSpPr>
                <a:spLocks noChangeShapeType="1"/>
              </p:cNvSpPr>
              <p:nvPr/>
            </p:nvSpPr>
            <p:spPr bwMode="auto">
              <a:xfrm>
                <a:off x="1589" y="2263"/>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10" name="Line 22"/>
              <p:cNvSpPr>
                <a:spLocks noChangeShapeType="1"/>
              </p:cNvSpPr>
              <p:nvPr/>
            </p:nvSpPr>
            <p:spPr bwMode="auto">
              <a:xfrm flipH="1">
                <a:off x="1482" y="2378"/>
                <a:ext cx="10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81" name="Object 23"/>
              <p:cNvGraphicFramePr>
                <a:graphicFrameLocks noChangeAspect="1"/>
              </p:cNvGraphicFramePr>
              <p:nvPr/>
            </p:nvGraphicFramePr>
            <p:xfrm>
              <a:off x="1616" y="2292"/>
              <a:ext cx="31" cy="62"/>
            </p:xfrm>
            <a:graphic>
              <a:graphicData uri="http://schemas.openxmlformats.org/presentationml/2006/ole">
                <mc:AlternateContent xmlns:mc="http://schemas.openxmlformats.org/markup-compatibility/2006">
                  <mc:Choice xmlns:v="urn:schemas-microsoft-com:vml" Requires="v">
                    <p:oleObj spid="_x0000_s126767" name="Equation" r:id="rId9" imgW="88560" imgH="164880" progId="Equation.3">
                      <p:embed/>
                    </p:oleObj>
                  </mc:Choice>
                  <mc:Fallback>
                    <p:oleObj name="Equation" r:id="rId9" imgW="88560" imgH="164880" progId="Equation.3">
                      <p:embed/>
                      <p:pic>
                        <p:nvPicPr>
                          <p:cNvPr id="24581"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6" y="2292"/>
                            <a:ext cx="31" cy="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2" name="Object 24"/>
              <p:cNvGraphicFramePr>
                <a:graphicFrameLocks noChangeAspect="1"/>
              </p:cNvGraphicFramePr>
              <p:nvPr/>
            </p:nvGraphicFramePr>
            <p:xfrm>
              <a:off x="1536" y="2378"/>
              <a:ext cx="31" cy="62"/>
            </p:xfrm>
            <a:graphic>
              <a:graphicData uri="http://schemas.openxmlformats.org/presentationml/2006/ole">
                <mc:AlternateContent xmlns:mc="http://schemas.openxmlformats.org/markup-compatibility/2006">
                  <mc:Choice xmlns:v="urn:schemas-microsoft-com:vml" Requires="v">
                    <p:oleObj spid="_x0000_s126768" name="Equation" r:id="rId11" imgW="88560" imgH="164880" progId="Equation.3">
                      <p:embed/>
                    </p:oleObj>
                  </mc:Choice>
                  <mc:Fallback>
                    <p:oleObj name="Equation" r:id="rId11" imgW="88560" imgH="164880" progId="Equation.3">
                      <p:embed/>
                      <p:pic>
                        <p:nvPicPr>
                          <p:cNvPr id="24582"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6" y="2378"/>
                            <a:ext cx="31" cy="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3" name="Object 25"/>
              <p:cNvGraphicFramePr>
                <a:graphicFrameLocks noChangeAspect="1"/>
              </p:cNvGraphicFramePr>
              <p:nvPr/>
            </p:nvGraphicFramePr>
            <p:xfrm>
              <a:off x="1691" y="2096"/>
              <a:ext cx="323" cy="185"/>
            </p:xfrm>
            <a:graphic>
              <a:graphicData uri="http://schemas.openxmlformats.org/presentationml/2006/ole">
                <mc:AlternateContent xmlns:mc="http://schemas.openxmlformats.org/markup-compatibility/2006">
                  <mc:Choice xmlns:v="urn:schemas-microsoft-com:vml" Requires="v">
                    <p:oleObj spid="_x0000_s126769" name="Equation" r:id="rId12" imgW="406080" imgH="215640" progId="Equation.3">
                      <p:embed/>
                    </p:oleObj>
                  </mc:Choice>
                  <mc:Fallback>
                    <p:oleObj name="Equation" r:id="rId12" imgW="406080" imgH="215640" progId="Equation.3">
                      <p:embed/>
                      <p:pic>
                        <p:nvPicPr>
                          <p:cNvPr id="24583"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1" y="2096"/>
                            <a:ext cx="323"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1" name="Line 26"/>
              <p:cNvSpPr>
                <a:spLocks noChangeShapeType="1"/>
              </p:cNvSpPr>
              <p:nvPr/>
            </p:nvSpPr>
            <p:spPr bwMode="auto">
              <a:xfrm flipV="1">
                <a:off x="1884" y="1918"/>
                <a:ext cx="134" cy="23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84" name="Object 27"/>
              <p:cNvGraphicFramePr>
                <a:graphicFrameLocks noChangeAspect="1"/>
              </p:cNvGraphicFramePr>
              <p:nvPr/>
            </p:nvGraphicFramePr>
            <p:xfrm>
              <a:off x="2071" y="2120"/>
              <a:ext cx="617" cy="184"/>
            </p:xfrm>
            <a:graphic>
              <a:graphicData uri="http://schemas.openxmlformats.org/presentationml/2006/ole">
                <mc:AlternateContent xmlns:mc="http://schemas.openxmlformats.org/markup-compatibility/2006">
                  <mc:Choice xmlns:v="urn:schemas-microsoft-com:vml" Requires="v">
                    <p:oleObj spid="_x0000_s126770" name="Equation" r:id="rId14" imgW="774360" imgH="215640" progId="Equation.3">
                      <p:embed/>
                    </p:oleObj>
                  </mc:Choice>
                  <mc:Fallback>
                    <p:oleObj name="Equation" r:id="rId14" imgW="774360" imgH="215640" progId="Equation.3">
                      <p:embed/>
                      <p:pic>
                        <p:nvPicPr>
                          <p:cNvPr id="24584"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71" y="2120"/>
                            <a:ext cx="61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2" name="Line 28"/>
              <p:cNvSpPr>
                <a:spLocks noChangeShapeType="1"/>
              </p:cNvSpPr>
              <p:nvPr/>
            </p:nvSpPr>
            <p:spPr bwMode="auto">
              <a:xfrm flipH="1" flipV="1">
                <a:off x="2151" y="1947"/>
                <a:ext cx="108" cy="230"/>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4613" name="Line 29"/>
              <p:cNvSpPr>
                <a:spLocks noChangeShapeType="1"/>
              </p:cNvSpPr>
              <p:nvPr/>
            </p:nvSpPr>
            <p:spPr bwMode="auto">
              <a:xfrm>
                <a:off x="2044" y="214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14" name="Line 30"/>
              <p:cNvSpPr>
                <a:spLocks noChangeShapeType="1"/>
              </p:cNvSpPr>
              <p:nvPr/>
            </p:nvSpPr>
            <p:spPr bwMode="auto">
              <a:xfrm flipH="1">
                <a:off x="1910" y="2436"/>
                <a:ext cx="1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85" name="Object 31"/>
              <p:cNvGraphicFramePr>
                <a:graphicFrameLocks noChangeAspect="1"/>
              </p:cNvGraphicFramePr>
              <p:nvPr/>
            </p:nvGraphicFramePr>
            <p:xfrm>
              <a:off x="1964" y="2464"/>
              <a:ext cx="31" cy="63"/>
            </p:xfrm>
            <a:graphic>
              <a:graphicData uri="http://schemas.openxmlformats.org/presentationml/2006/ole">
                <mc:AlternateContent xmlns:mc="http://schemas.openxmlformats.org/markup-compatibility/2006">
                  <mc:Choice xmlns:v="urn:schemas-microsoft-com:vml" Requires="v">
                    <p:oleObj spid="_x0000_s126771" name="Equation" r:id="rId16" imgW="88560" imgH="164880" progId="Equation.3">
                      <p:embed/>
                    </p:oleObj>
                  </mc:Choice>
                  <mc:Fallback>
                    <p:oleObj name="Equation" r:id="rId16" imgW="88560" imgH="164880" progId="Equation.3">
                      <p:embed/>
                      <p:pic>
                        <p:nvPicPr>
                          <p:cNvPr id="24585" name="Object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64" y="2464"/>
                            <a:ext cx="31" cy="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6" name="Object 32"/>
              <p:cNvGraphicFramePr>
                <a:graphicFrameLocks noChangeAspect="1"/>
              </p:cNvGraphicFramePr>
              <p:nvPr/>
            </p:nvGraphicFramePr>
            <p:xfrm>
              <a:off x="2067" y="2318"/>
              <a:ext cx="40" cy="67"/>
            </p:xfrm>
            <a:graphic>
              <a:graphicData uri="http://schemas.openxmlformats.org/presentationml/2006/ole">
                <mc:AlternateContent xmlns:mc="http://schemas.openxmlformats.org/markup-compatibility/2006">
                  <mc:Choice xmlns:v="urn:schemas-microsoft-com:vml" Requires="v">
                    <p:oleObj spid="_x0000_s126772" name="Equation" r:id="rId18" imgW="114120" imgH="177480" progId="Equation.3">
                      <p:embed/>
                    </p:oleObj>
                  </mc:Choice>
                  <mc:Fallback>
                    <p:oleObj name="Equation" r:id="rId18" imgW="114120" imgH="177480" progId="Equation.3">
                      <p:embed/>
                      <p:pic>
                        <p:nvPicPr>
                          <p:cNvPr id="24586" name="Object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67" y="2318"/>
                            <a:ext cx="40" cy="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5" name="Text Box 33"/>
              <p:cNvSpPr txBox="1">
                <a:spLocks noChangeArrowheads="1"/>
              </p:cNvSpPr>
              <p:nvPr/>
            </p:nvSpPr>
            <p:spPr bwMode="auto">
              <a:xfrm>
                <a:off x="1187" y="1200"/>
                <a:ext cx="10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i="0">
                    <a:latin typeface="Tahoma" panose="020B0604030504040204" pitchFamily="34" charset="0"/>
                  </a:rPr>
                  <a:t>输出功率（</a:t>
                </a:r>
                <a:r>
                  <a:rPr lang="en-US" altLang="zh-CN" sz="1200" i="0">
                    <a:latin typeface="Tahoma" panose="020B0604030504040204" pitchFamily="34" charset="0"/>
                  </a:rPr>
                  <a:t>dBm）</a:t>
                </a:r>
              </a:p>
            </p:txBody>
          </p:sp>
        </p:grpSp>
        <p:sp>
          <p:nvSpPr>
            <p:cNvPr id="24590" name="Text Box 34"/>
            <p:cNvSpPr txBox="1">
              <a:spLocks noChangeArrowheads="1"/>
            </p:cNvSpPr>
            <p:nvPr/>
          </p:nvSpPr>
          <p:spPr bwMode="auto">
            <a:xfrm>
              <a:off x="2618" y="2989"/>
              <a:ext cx="19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i="0">
                  <a:latin typeface="Tahoma" panose="020B0604030504040204" pitchFamily="34" charset="0"/>
                </a:rPr>
                <a:t>输入功率（</a:t>
              </a:r>
              <a:r>
                <a:rPr lang="en-US" altLang="zh-CN" sz="1200" i="0">
                  <a:latin typeface="Tahoma" panose="020B0604030504040204" pitchFamily="34" charset="0"/>
                </a:rPr>
                <a:t>dBm</a:t>
              </a:r>
              <a:r>
                <a:rPr lang="en-US" altLang="zh-CN" sz="1800" i="0">
                  <a:latin typeface="Tahoma" panose="020B0604030504040204" pitchFamily="34" charset="0"/>
                </a:rPr>
                <a:t>）</a:t>
              </a:r>
            </a:p>
          </p:txBody>
        </p:sp>
        <p:sp>
          <p:nvSpPr>
            <p:cNvPr id="24591" name="Line 35"/>
            <p:cNvSpPr>
              <a:spLocks noChangeShapeType="1"/>
            </p:cNvSpPr>
            <p:nvPr/>
          </p:nvSpPr>
          <p:spPr bwMode="auto">
            <a:xfrm>
              <a:off x="1565" y="2523"/>
              <a:ext cx="1950" cy="0"/>
            </a:xfrm>
            <a:prstGeom prst="line">
              <a:avLst/>
            </a:prstGeom>
            <a:noFill/>
            <a:ln w="9525">
              <a:solidFill>
                <a:schemeClr val="tx1"/>
              </a:solidFill>
              <a:prstDash val="lgDash"/>
              <a:round/>
              <a:headEnd/>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4592" name="Text Box 36"/>
            <p:cNvSpPr txBox="1">
              <a:spLocks noChangeArrowheads="1"/>
            </p:cNvSpPr>
            <p:nvPr/>
          </p:nvSpPr>
          <p:spPr bwMode="auto">
            <a:xfrm>
              <a:off x="2925" y="2478"/>
              <a:ext cx="195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i="0">
                  <a:latin typeface="Tahoma" panose="020B0604030504040204" pitchFamily="34" charset="0"/>
                </a:rPr>
                <a:t>噪声本底</a:t>
              </a:r>
              <a:endParaRPr lang="zh-CN" altLang="en-US" sz="1800" i="0">
                <a:latin typeface="Tahoma" panose="020B0604030504040204" pitchFamily="34" charset="0"/>
              </a:endParaRPr>
            </a:p>
          </p:txBody>
        </p:sp>
        <p:sp>
          <p:nvSpPr>
            <p:cNvPr id="24593" name="Line 37"/>
            <p:cNvSpPr>
              <a:spLocks noChangeShapeType="1"/>
            </p:cNvSpPr>
            <p:nvPr/>
          </p:nvSpPr>
          <p:spPr bwMode="auto">
            <a:xfrm flipV="1">
              <a:off x="2426" y="1842"/>
              <a:ext cx="0" cy="68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4" name="Text Box 38"/>
            <p:cNvSpPr txBox="1">
              <a:spLocks noChangeArrowheads="1"/>
            </p:cNvSpPr>
            <p:nvPr/>
          </p:nvSpPr>
          <p:spPr bwMode="auto">
            <a:xfrm rot="-5400000">
              <a:off x="1959" y="2174"/>
              <a:ext cx="6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DR</a:t>
              </a:r>
              <a:r>
                <a:rPr lang="en-US" altLang="zh-CN" sz="2000" baseline="-25000"/>
                <a:t>f</a:t>
              </a:r>
            </a:p>
          </p:txBody>
        </p:sp>
        <p:sp>
          <p:nvSpPr>
            <p:cNvPr id="24595" name="Line 39"/>
            <p:cNvSpPr>
              <a:spLocks noChangeShapeType="1"/>
            </p:cNvSpPr>
            <p:nvPr/>
          </p:nvSpPr>
          <p:spPr bwMode="auto">
            <a:xfrm>
              <a:off x="2880" y="1706"/>
              <a:ext cx="0" cy="817"/>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96" name="Text Box 40"/>
            <p:cNvSpPr txBox="1">
              <a:spLocks noChangeArrowheads="1"/>
            </p:cNvSpPr>
            <p:nvPr/>
          </p:nvSpPr>
          <p:spPr bwMode="auto">
            <a:xfrm rot="-5400000">
              <a:off x="2460" y="2284"/>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DR</a:t>
              </a:r>
              <a:r>
                <a:rPr lang="en-US" altLang="zh-CN" sz="2000" baseline="-25000"/>
                <a:t>l</a:t>
              </a:r>
            </a:p>
          </p:txBody>
        </p:sp>
      </p:grpSp>
      <p:sp>
        <p:nvSpPr>
          <p:cNvPr id="2" name="文本框 1"/>
          <p:cNvSpPr txBox="1"/>
          <p:nvPr/>
        </p:nvSpPr>
        <p:spPr>
          <a:xfrm>
            <a:off x="5578580" y="428186"/>
            <a:ext cx="3413020" cy="5427127"/>
          </a:xfrm>
          <a:prstGeom prst="rect">
            <a:avLst/>
          </a:prstGeom>
          <a:noFill/>
        </p:spPr>
        <p:txBody>
          <a:bodyPr wrap="square" rtlCol="0">
            <a:spAutoFit/>
          </a:bodyPr>
          <a:lstStyle/>
          <a:p>
            <a:pPr algn="just">
              <a:lnSpc>
                <a:spcPts val="3200"/>
              </a:lnSpc>
            </a:pPr>
            <a:r>
              <a:rPr lang="zh-CN" altLang="en-US" sz="2000" b="1" dirty="0" smtClean="0">
                <a:latin typeface="Times New Roman" panose="02020603050405020304" pitchFamily="18" charset="0"/>
                <a:cs typeface="Times New Roman" panose="02020603050405020304" pitchFamily="18" charset="0"/>
              </a:rPr>
              <a:t>若放大器的特性：</a:t>
            </a:r>
            <a:r>
              <a:rPr lang="en-US" altLang="zh-CN" sz="2000" b="1" dirty="0" smtClean="0">
                <a:latin typeface="Times New Roman" panose="02020603050405020304" pitchFamily="18" charset="0"/>
                <a:cs typeface="Times New Roman" panose="02020603050405020304" pitchFamily="18" charset="0"/>
              </a:rPr>
              <a:t>P</a:t>
            </a:r>
            <a:r>
              <a:rPr lang="en-US" altLang="zh-CN" sz="2000" b="1" baseline="-25000" dirty="0" smtClean="0">
                <a:latin typeface="Times New Roman" panose="02020603050405020304" pitchFamily="18" charset="0"/>
                <a:cs typeface="Times New Roman" panose="02020603050405020304" pitchFamily="18" charset="0"/>
              </a:rPr>
              <a:t>out</a:t>
            </a:r>
            <a:r>
              <a:rPr lang="en-US" altLang="zh-CN" sz="2000" b="1" dirty="0" smtClean="0">
                <a:latin typeface="Times New Roman" panose="02020603050405020304" pitchFamily="18" charset="0"/>
                <a:cs typeface="Times New Roman" panose="02020603050405020304" pitchFamily="18" charset="0"/>
              </a:rPr>
              <a:t>=10P</a:t>
            </a:r>
            <a:r>
              <a:rPr lang="en-US" altLang="zh-CN" sz="2000" b="1" baseline="-25000" dirty="0" smtClean="0">
                <a:latin typeface="Times New Roman" panose="02020603050405020304" pitchFamily="18" charset="0"/>
                <a:cs typeface="Times New Roman" panose="02020603050405020304" pitchFamily="18" charset="0"/>
              </a:rPr>
              <a:t>in</a:t>
            </a:r>
            <a:endParaRPr lang="en-US" altLang="zh-CN" sz="2000" b="1" baseline="-25000" dirty="0">
              <a:latin typeface="Times New Roman" panose="02020603050405020304" pitchFamily="18" charset="0"/>
              <a:cs typeface="Times New Roman" panose="02020603050405020304" pitchFamily="18" charset="0"/>
            </a:endParaRPr>
          </a:p>
          <a:p>
            <a:pPr algn="just">
              <a:lnSpc>
                <a:spcPts val="3200"/>
              </a:lnSpc>
            </a:pPr>
            <a:r>
              <a:rPr lang="zh-CN" altLang="en-US" sz="2000" b="1" dirty="0" smtClean="0">
                <a:solidFill>
                  <a:srgbClr val="FF0000"/>
                </a:solidFill>
                <a:latin typeface="Times New Roman" panose="02020603050405020304" pitchFamily="18" charset="0"/>
                <a:cs typeface="Times New Roman" panose="02020603050405020304" pitchFamily="18" charset="0"/>
              </a:rPr>
              <a:t>则</a:t>
            </a:r>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in</a:t>
            </a:r>
            <a:r>
              <a:rPr lang="en-US" altLang="zh-CN" sz="2000" b="1" dirty="0" smtClean="0">
                <a:solidFill>
                  <a:srgbClr val="FF0000"/>
                </a:solidFill>
                <a:latin typeface="Times New Roman" panose="02020603050405020304" pitchFamily="18" charset="0"/>
                <a:cs typeface="Times New Roman" panose="02020603050405020304" pitchFamily="18" charset="0"/>
              </a:rPr>
              <a:t>=0</a:t>
            </a:r>
            <a:r>
              <a:rPr lang="zh-CN" altLang="en-US" sz="2000" b="1" dirty="0" smtClean="0">
                <a:solidFill>
                  <a:srgbClr val="FF0000"/>
                </a:solidFill>
                <a:latin typeface="Times New Roman" panose="02020603050405020304" pitchFamily="18" charset="0"/>
                <a:cs typeface="Times New Roman" panose="02020603050405020304" pitchFamily="18" charset="0"/>
              </a:rPr>
              <a:t>，则会有</a:t>
            </a:r>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en-US" altLang="zh-CN" sz="2000" b="1" baseline="-25000" dirty="0">
                <a:solidFill>
                  <a:srgbClr val="FF0000"/>
                </a:solidFill>
                <a:latin typeface="Times New Roman" panose="02020603050405020304" pitchFamily="18" charset="0"/>
                <a:cs typeface="Times New Roman" panose="02020603050405020304" pitchFamily="18" charset="0"/>
              </a:rPr>
              <a:t>out</a:t>
            </a:r>
            <a:r>
              <a:rPr lang="en-US" altLang="zh-CN" sz="2000" b="1" dirty="0" smtClean="0">
                <a:solidFill>
                  <a:srgbClr val="FF0000"/>
                </a:solidFill>
                <a:latin typeface="Times New Roman" panose="02020603050405020304" pitchFamily="18" charset="0"/>
                <a:cs typeface="Times New Roman" panose="02020603050405020304" pitchFamily="18" charset="0"/>
              </a:rPr>
              <a:t>=0</a:t>
            </a:r>
            <a:r>
              <a:rPr lang="zh-CN" altLang="en-US" sz="2000" b="1" dirty="0" smtClean="0">
                <a:solidFill>
                  <a:srgbClr val="FF0000"/>
                </a:solidFill>
                <a:latin typeface="Times New Roman" panose="02020603050405020304" pitchFamily="18" charset="0"/>
                <a:cs typeface="Times New Roman" panose="02020603050405020304" pitchFamily="18" charset="0"/>
              </a:rPr>
              <a:t>？</a:t>
            </a:r>
            <a:endParaRPr lang="en-US" altLang="zh-CN" sz="2000" b="1" dirty="0" smtClean="0">
              <a:solidFill>
                <a:srgbClr val="FF0000"/>
              </a:solidFill>
              <a:latin typeface="Times New Roman" panose="02020603050405020304" pitchFamily="18" charset="0"/>
              <a:cs typeface="Times New Roman" panose="02020603050405020304" pitchFamily="18" charset="0"/>
            </a:endParaRPr>
          </a:p>
          <a:p>
            <a:pPr algn="just">
              <a:lnSpc>
                <a:spcPts val="3200"/>
              </a:lnSpc>
            </a:pPr>
            <a:r>
              <a:rPr lang="zh-CN" altLang="en-US" sz="2000" b="1" dirty="0" smtClean="0">
                <a:solidFill>
                  <a:srgbClr val="0000FF"/>
                </a:solidFill>
                <a:latin typeface="Times New Roman" panose="02020603050405020304" pitchFamily="18" charset="0"/>
                <a:cs typeface="Times New Roman" panose="02020603050405020304" pitchFamily="18" charset="0"/>
              </a:rPr>
              <a:t>若</a:t>
            </a:r>
            <a:r>
              <a:rPr lang="en-US" altLang="zh-CN" sz="2000" b="1" dirty="0" smtClean="0">
                <a:solidFill>
                  <a:srgbClr val="0000FF"/>
                </a:solidFill>
                <a:latin typeface="Times New Roman" panose="02020603050405020304" pitchFamily="18" charset="0"/>
                <a:cs typeface="Times New Roman" panose="02020603050405020304" pitchFamily="18" charset="0"/>
              </a:rPr>
              <a:t>P</a:t>
            </a:r>
            <a:r>
              <a:rPr lang="en-US" altLang="zh-CN" sz="2000" b="1" baseline="-25000" dirty="0">
                <a:solidFill>
                  <a:srgbClr val="0000FF"/>
                </a:solidFill>
                <a:latin typeface="Times New Roman" panose="02020603050405020304" pitchFamily="18" charset="0"/>
                <a:cs typeface="Times New Roman" panose="02020603050405020304" pitchFamily="18" charset="0"/>
              </a:rPr>
              <a:t>in</a:t>
            </a:r>
            <a:r>
              <a:rPr lang="en-US" altLang="zh-CN" sz="2000" b="1" dirty="0" smtClean="0">
                <a:solidFill>
                  <a:srgbClr val="0000FF"/>
                </a:solidFill>
                <a:latin typeface="Times New Roman" panose="02020603050405020304" pitchFamily="18" charset="0"/>
                <a:cs typeface="Times New Roman" panose="02020603050405020304" pitchFamily="18" charset="0"/>
              </a:rPr>
              <a:t>=10</a:t>
            </a:r>
            <a:r>
              <a:rPr lang="en-US" altLang="zh-CN" sz="2000" b="1" baseline="30000" dirty="0" smtClean="0">
                <a:solidFill>
                  <a:srgbClr val="0000FF"/>
                </a:solidFill>
                <a:latin typeface="Times New Roman" panose="02020603050405020304" pitchFamily="18" charset="0"/>
                <a:cs typeface="Times New Roman" panose="02020603050405020304" pitchFamily="18" charset="0"/>
              </a:rPr>
              <a:t>6</a:t>
            </a:r>
            <a:r>
              <a:rPr lang="en-US" altLang="zh-CN" sz="2000" b="1" dirty="0" smtClean="0">
                <a:solidFill>
                  <a:srgbClr val="0000FF"/>
                </a:solidFill>
                <a:latin typeface="Times New Roman" panose="02020603050405020304" pitchFamily="18" charset="0"/>
                <a:cs typeface="Times New Roman" panose="02020603050405020304" pitchFamily="18" charset="0"/>
              </a:rPr>
              <a:t>W</a:t>
            </a:r>
            <a:r>
              <a:rPr lang="zh-CN" altLang="en-US" sz="2000" b="1" dirty="0" smtClean="0">
                <a:solidFill>
                  <a:srgbClr val="0000FF"/>
                </a:solidFill>
                <a:latin typeface="Times New Roman" panose="02020603050405020304" pitchFamily="18" charset="0"/>
                <a:cs typeface="Times New Roman" panose="02020603050405020304" pitchFamily="18" charset="0"/>
              </a:rPr>
              <a:t>，</a:t>
            </a:r>
            <a:r>
              <a:rPr lang="en-US" altLang="zh-CN" sz="2000" b="1" dirty="0" smtClean="0">
                <a:solidFill>
                  <a:srgbClr val="0000FF"/>
                </a:solidFill>
                <a:latin typeface="Times New Roman" panose="02020603050405020304" pitchFamily="18" charset="0"/>
                <a:cs typeface="Times New Roman" panose="02020603050405020304" pitchFamily="18" charset="0"/>
              </a:rPr>
              <a:t>P</a:t>
            </a:r>
            <a:r>
              <a:rPr lang="en-US" altLang="zh-CN" sz="2000" b="1" baseline="-25000" dirty="0">
                <a:solidFill>
                  <a:srgbClr val="0000FF"/>
                </a:solidFill>
                <a:latin typeface="Times New Roman" panose="02020603050405020304" pitchFamily="18" charset="0"/>
                <a:cs typeface="Times New Roman" panose="02020603050405020304" pitchFamily="18" charset="0"/>
              </a:rPr>
              <a:t>out</a:t>
            </a:r>
            <a:r>
              <a:rPr lang="en-US" altLang="zh-CN" sz="2000" b="1" dirty="0" smtClean="0">
                <a:solidFill>
                  <a:srgbClr val="0000FF"/>
                </a:solidFill>
                <a:latin typeface="Times New Roman" panose="02020603050405020304" pitchFamily="18" charset="0"/>
                <a:cs typeface="Times New Roman" panose="02020603050405020304" pitchFamily="18" charset="0"/>
              </a:rPr>
              <a:t>=10</a:t>
            </a:r>
            <a:r>
              <a:rPr lang="en-US" altLang="zh-CN" sz="2000" b="1" baseline="30000" dirty="0">
                <a:solidFill>
                  <a:srgbClr val="0000FF"/>
                </a:solidFill>
                <a:latin typeface="Times New Roman" panose="02020603050405020304" pitchFamily="18" charset="0"/>
                <a:cs typeface="Times New Roman" panose="02020603050405020304" pitchFamily="18" charset="0"/>
              </a:rPr>
              <a:t>7</a:t>
            </a:r>
            <a:r>
              <a:rPr lang="en-US" altLang="zh-CN" sz="2000" b="1" dirty="0" smtClean="0">
                <a:solidFill>
                  <a:srgbClr val="0000FF"/>
                </a:solidFill>
                <a:latin typeface="Times New Roman" panose="02020603050405020304" pitchFamily="18" charset="0"/>
                <a:cs typeface="Times New Roman" panose="02020603050405020304" pitchFamily="18" charset="0"/>
              </a:rPr>
              <a:t>W</a:t>
            </a:r>
            <a:r>
              <a:rPr lang="zh-CN" altLang="en-US" sz="2000" b="1" dirty="0" smtClean="0">
                <a:solidFill>
                  <a:srgbClr val="0000FF"/>
                </a:solidFill>
                <a:latin typeface="Times New Roman" panose="02020603050405020304" pitchFamily="18" charset="0"/>
                <a:cs typeface="Times New Roman" panose="02020603050405020304" pitchFamily="18" charset="0"/>
              </a:rPr>
              <a:t>？</a:t>
            </a:r>
            <a:endParaRPr lang="en-US" altLang="zh-CN" sz="2000" b="1" dirty="0" smtClean="0">
              <a:solidFill>
                <a:srgbClr val="0000FF"/>
              </a:solidFill>
              <a:latin typeface="Times New Roman" panose="02020603050405020304" pitchFamily="18" charset="0"/>
              <a:cs typeface="Times New Roman" panose="02020603050405020304" pitchFamily="18" charset="0"/>
            </a:endParaRPr>
          </a:p>
          <a:p>
            <a:pPr algn="just">
              <a:lnSpc>
                <a:spcPts val="3200"/>
              </a:lnSpc>
            </a:pPr>
            <a:r>
              <a:rPr lang="zh-CN" altLang="en-US" sz="2000" b="1" dirty="0" smtClean="0">
                <a:latin typeface="Times New Roman" panose="02020603050405020304" pitchFamily="18" charset="0"/>
                <a:cs typeface="Times New Roman" panose="02020603050405020304" pitchFamily="18" charset="0"/>
              </a:rPr>
              <a:t>在极低的输入功率电平下，输出主要来自于放大器的噪声；将元件冷却会达到更低的值。在噪声本底之上，放大器存在</a:t>
            </a:r>
            <a:r>
              <a:rPr lang="en-US" altLang="zh-CN" sz="2000" b="1" dirty="0" smtClean="0">
                <a:latin typeface="Times New Roman" panose="02020603050405020304" pitchFamily="18" charset="0"/>
                <a:cs typeface="Times New Roman" panose="02020603050405020304" pitchFamily="18" charset="0"/>
              </a:rPr>
              <a:t>P</a:t>
            </a:r>
            <a:r>
              <a:rPr lang="en-US" altLang="zh-CN" sz="2000" b="1" baseline="-25000" dirty="0" smtClean="0">
                <a:latin typeface="Times New Roman" panose="02020603050405020304" pitchFamily="18" charset="0"/>
                <a:cs typeface="Times New Roman" panose="02020603050405020304" pitchFamily="18" charset="0"/>
              </a:rPr>
              <a:t>out</a:t>
            </a:r>
            <a:r>
              <a:rPr lang="en-US" altLang="zh-CN" sz="2000" b="1" dirty="0" smtClean="0">
                <a:latin typeface="Times New Roman" panose="02020603050405020304" pitchFamily="18" charset="0"/>
                <a:cs typeface="Times New Roman" panose="02020603050405020304" pitchFamily="18" charset="0"/>
              </a:rPr>
              <a:t>=10P</a:t>
            </a:r>
            <a:r>
              <a:rPr lang="en-US" altLang="zh-CN" sz="2000" b="1" baseline="-25000" dirty="0" smtClean="0">
                <a:latin typeface="Times New Roman" panose="02020603050405020304" pitchFamily="18" charset="0"/>
                <a:cs typeface="Times New Roman" panose="02020603050405020304" pitchFamily="18" charset="0"/>
              </a:rPr>
              <a:t>in</a:t>
            </a:r>
            <a:r>
              <a:rPr lang="zh-CN" altLang="en-US" sz="2000" b="1" dirty="0" smtClean="0">
                <a:latin typeface="Times New Roman" panose="02020603050405020304" pitchFamily="18" charset="0"/>
                <a:cs typeface="Times New Roman" panose="02020603050405020304" pitchFamily="18" charset="0"/>
              </a:rPr>
              <a:t>的一段输入功率范围。动态范围的上端，输出开始饱和，当输入功率再增加时，输出功率不再增长。故，若输入功率过大，放大器将被烧毁。</a:t>
            </a:r>
            <a:endParaRPr lang="en-US" altLang="zh-CN" sz="2000" b="1"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9638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Rectangle 3"/>
          <p:cNvSpPr>
            <a:spLocks noGrp="1" noChangeArrowheads="1"/>
          </p:cNvSpPr>
          <p:nvPr>
            <p:ph type="body" idx="1"/>
          </p:nvPr>
        </p:nvSpPr>
        <p:spPr>
          <a:xfrm>
            <a:off x="1066800" y="381000"/>
            <a:ext cx="8229600" cy="4525963"/>
          </a:xfrm>
        </p:spPr>
        <p:txBody>
          <a:bodyPr/>
          <a:lstStyle/>
          <a:p>
            <a:pPr>
              <a:lnSpc>
                <a:spcPts val="5000"/>
              </a:lnSpc>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噪声系数为</a:t>
            </a:r>
            <a:r>
              <a:rPr lang="en-US" altLang="zh-CN" sz="2400" b="1" dirty="0" smtClean="0">
                <a:latin typeface="Times New Roman" panose="02020603050405020304" pitchFamily="18" charset="0"/>
                <a:cs typeface="Times New Roman" panose="02020603050405020304" pitchFamily="18" charset="0"/>
              </a:rPr>
              <a:t>F</a:t>
            </a:r>
            <a:r>
              <a:rPr lang="zh-CN" altLang="en-US" sz="2400" b="1" dirty="0" smtClean="0">
                <a:latin typeface="Times New Roman" panose="02020603050405020304" pitchFamily="18" charset="0"/>
                <a:cs typeface="Times New Roman" panose="02020603050405020304" pitchFamily="18" charset="0"/>
              </a:rPr>
              <a:t>的两端口的噪声输出功率为</a:t>
            </a:r>
          </a:p>
          <a:p>
            <a:pPr>
              <a:lnSpc>
                <a:spcPts val="5000"/>
              </a:lnSpc>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式中</a:t>
            </a:r>
          </a:p>
          <a:p>
            <a:pPr>
              <a:lnSpc>
                <a:spcPct val="90000"/>
              </a:lnSpc>
              <a:buFont typeface="Wingdings" panose="05000000000000000000" pitchFamily="2" charset="2"/>
              <a:buNone/>
            </a:pPr>
            <a:endParaRPr lang="zh-CN" altLang="en-US" sz="2000" b="1" dirty="0" smtClean="0">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zh-CN" altLang="en-US" sz="2000" b="1" dirty="0" smtClean="0">
                <a:latin typeface="Times New Roman" panose="02020603050405020304" pitchFamily="18" charset="0"/>
                <a:cs typeface="Times New Roman" panose="02020603050405020304" pitchFamily="18" charset="0"/>
              </a:rPr>
              <a:t>                                                     </a:t>
            </a:r>
          </a:p>
          <a:p>
            <a:pPr>
              <a:lnSpc>
                <a:spcPct val="90000"/>
              </a:lnSpc>
              <a:buFont typeface="Wingdings" panose="05000000000000000000" pitchFamily="2" charset="2"/>
              <a:buNone/>
            </a:pPr>
            <a:endParaRPr lang="zh-CN" altLang="en-US" sz="2000" b="1" dirty="0" smtClean="0">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                                                     噪声带宽</a:t>
            </a:r>
          </a:p>
          <a:p>
            <a:pPr>
              <a:lnSpc>
                <a:spcPct val="90000"/>
              </a:lnSpc>
              <a:buFont typeface="Wingdings" panose="05000000000000000000" pitchFamily="2" charset="2"/>
              <a:buNone/>
            </a:pPr>
            <a:r>
              <a:rPr lang="zh-CN" altLang="en-US" sz="2000" b="1" dirty="0" smtClean="0">
                <a:latin typeface="Times New Roman" panose="02020603050405020304" pitchFamily="18" charset="0"/>
                <a:cs typeface="Times New Roman" panose="02020603050405020304" pitchFamily="18" charset="0"/>
              </a:rPr>
              <a:t>          </a:t>
            </a:r>
          </a:p>
          <a:p>
            <a:pPr>
              <a:lnSpc>
                <a:spcPct val="90000"/>
              </a:lnSpc>
              <a:buFont typeface="Wingdings" panose="05000000000000000000" pitchFamily="2" charset="2"/>
              <a:buNone/>
            </a:pPr>
            <a:endParaRPr lang="en-US" altLang="zh-CN" sz="2000" b="1" dirty="0">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是测量的增益与频率的关系，</a:t>
            </a:r>
            <a:r>
              <a:rPr lang="en-US" altLang="zh-CN" sz="2400" b="1" dirty="0" smtClean="0">
                <a:latin typeface="Times New Roman" panose="02020603050405020304" pitchFamily="18" charset="0"/>
                <a:cs typeface="Times New Roman" panose="02020603050405020304" pitchFamily="18" charset="0"/>
              </a:rPr>
              <a:t>G</a:t>
            </a:r>
            <a:r>
              <a:rPr lang="zh-CN" altLang="en-US" sz="2400" b="1" dirty="0" smtClean="0">
                <a:latin typeface="Times New Roman" panose="02020603050405020304" pitchFamily="18" charset="0"/>
                <a:cs typeface="Times New Roman" panose="02020603050405020304" pitchFamily="18" charset="0"/>
              </a:rPr>
              <a:t>是     的最大值。</a:t>
            </a:r>
          </a:p>
          <a:p>
            <a:pPr>
              <a:lnSpc>
                <a:spcPts val="5000"/>
              </a:lnSpc>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亦可以用</a:t>
            </a:r>
            <a:r>
              <a:rPr lang="en-US" altLang="zh-CN" sz="2400" b="1" dirty="0" err="1" smtClean="0">
                <a:latin typeface="Times New Roman" panose="02020603050405020304" pitchFamily="18" charset="0"/>
                <a:cs typeface="Times New Roman" panose="02020603050405020304" pitchFamily="18" charset="0"/>
              </a:rPr>
              <a:t>dBm</a:t>
            </a:r>
            <a:r>
              <a:rPr lang="zh-CN" altLang="en-US" sz="2400" b="1" dirty="0" smtClean="0">
                <a:latin typeface="Times New Roman" panose="02020603050405020304" pitchFamily="18" charset="0"/>
                <a:cs typeface="Times New Roman" panose="02020603050405020304" pitchFamily="18" charset="0"/>
              </a:rPr>
              <a:t>表示为</a:t>
            </a:r>
          </a:p>
          <a:p>
            <a:pPr>
              <a:lnSpc>
                <a:spcPct val="90000"/>
              </a:lnSpc>
              <a:buFont typeface="Wingdings" panose="05000000000000000000" pitchFamily="2" charset="2"/>
              <a:buNone/>
            </a:pPr>
            <a:endParaRPr lang="zh-CN" altLang="en-US" sz="2000" b="1" dirty="0" smtClean="0">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zh-CN" altLang="en-US" sz="2000" b="1" dirty="0" smtClean="0">
                <a:latin typeface="Times New Roman" panose="02020603050405020304" pitchFamily="18" charset="0"/>
                <a:cs typeface="Times New Roman" panose="02020603050405020304" pitchFamily="18" charset="0"/>
              </a:rPr>
              <a:t>          </a:t>
            </a:r>
            <a:endParaRPr lang="en-US" altLang="zh-CN" sz="2000" b="1" dirty="0" smtClean="0">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      噪声越高，为了达到预定信噪比要求的信号电平亦高，</a:t>
            </a:r>
            <a:endParaRPr lang="en-US" altLang="zh-CN" sz="2400" b="1" dirty="0" smtClean="0">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但三阶互调失真增加。</a:t>
            </a:r>
          </a:p>
          <a:p>
            <a:pPr>
              <a:lnSpc>
                <a:spcPct val="90000"/>
              </a:lnSpc>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  </a:t>
            </a:r>
            <a:endParaRPr lang="zh-CN" altLang="en-US" sz="2400" dirty="0" smtClean="0">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endParaRPr lang="zh-CN" altLang="en-US" sz="2400" dirty="0" smtClean="0"/>
          </a:p>
        </p:txBody>
      </p:sp>
      <p:graphicFrame>
        <p:nvGraphicFramePr>
          <p:cNvPr id="25602" name="Object 4"/>
          <p:cNvGraphicFramePr>
            <a:graphicFrameLocks noChangeAspect="1"/>
          </p:cNvGraphicFramePr>
          <p:nvPr>
            <p:extLst>
              <p:ext uri="{D42A27DB-BD31-4B8C-83A1-F6EECF244321}">
                <p14:modId xmlns:p14="http://schemas.microsoft.com/office/powerpoint/2010/main" val="1902727349"/>
              </p:ext>
            </p:extLst>
          </p:nvPr>
        </p:nvGraphicFramePr>
        <p:xfrm>
          <a:off x="2274277" y="1219200"/>
          <a:ext cx="2907323" cy="514191"/>
        </p:xfrm>
        <a:graphic>
          <a:graphicData uri="http://schemas.openxmlformats.org/presentationml/2006/ole">
            <mc:AlternateContent xmlns:mc="http://schemas.openxmlformats.org/markup-compatibility/2006">
              <mc:Choice xmlns:v="urn:schemas-microsoft-com:vml" Requires="v">
                <p:oleObj spid="_x0000_s127518" name="公式" r:id="rId3" imgW="1295280" imgH="228600" progId="Equation.3">
                  <p:embed/>
                </p:oleObj>
              </mc:Choice>
              <mc:Fallback>
                <p:oleObj name="公式" r:id="rId3" imgW="1295280" imgH="228600" progId="Equation.3">
                  <p:embed/>
                  <p:pic>
                    <p:nvPicPr>
                      <p:cNvPr id="2560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277" y="1219200"/>
                        <a:ext cx="2907323" cy="514191"/>
                      </a:xfrm>
                      <a:prstGeom prst="rect">
                        <a:avLst/>
                      </a:prstGeom>
                      <a:noFill/>
                      <a:ln>
                        <a:noFill/>
                      </a:ln>
                      <a:effectLst/>
                      <a:extLst/>
                    </p:spPr>
                  </p:pic>
                </p:oleObj>
              </mc:Fallback>
            </mc:AlternateContent>
          </a:graphicData>
        </a:graphic>
      </p:graphicFrame>
      <p:graphicFrame>
        <p:nvGraphicFramePr>
          <p:cNvPr id="25603" name="Object 5"/>
          <p:cNvGraphicFramePr>
            <a:graphicFrameLocks noChangeAspect="1"/>
          </p:cNvGraphicFramePr>
          <p:nvPr>
            <p:extLst>
              <p:ext uri="{D42A27DB-BD31-4B8C-83A1-F6EECF244321}">
                <p14:modId xmlns:p14="http://schemas.microsoft.com/office/powerpoint/2010/main" val="2404782542"/>
              </p:ext>
            </p:extLst>
          </p:nvPr>
        </p:nvGraphicFramePr>
        <p:xfrm>
          <a:off x="1522657" y="1911434"/>
          <a:ext cx="5166200" cy="1486199"/>
        </p:xfrm>
        <a:graphic>
          <a:graphicData uri="http://schemas.openxmlformats.org/presentationml/2006/ole">
            <mc:AlternateContent xmlns:mc="http://schemas.openxmlformats.org/markup-compatibility/2006">
              <mc:Choice xmlns:v="urn:schemas-microsoft-com:vml" Requires="v">
                <p:oleObj spid="_x0000_s127519" name="Equation" r:id="rId5" imgW="2298600" imgH="660240" progId="Equation.3">
                  <p:embed/>
                </p:oleObj>
              </mc:Choice>
              <mc:Fallback>
                <p:oleObj name="Equation" r:id="rId5" imgW="2298600" imgH="660240" progId="Equation.3">
                  <p:embed/>
                  <p:pic>
                    <p:nvPicPr>
                      <p:cNvPr id="2560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2657" y="1911434"/>
                        <a:ext cx="5166200" cy="1486199"/>
                      </a:xfrm>
                      <a:prstGeom prst="rect">
                        <a:avLst/>
                      </a:prstGeom>
                      <a:noFill/>
                      <a:ln>
                        <a:noFill/>
                      </a:ln>
                      <a:effectLst/>
                      <a:extLst/>
                    </p:spPr>
                  </p:pic>
                </p:oleObj>
              </mc:Fallback>
            </mc:AlternateContent>
          </a:graphicData>
        </a:graphic>
      </p:graphicFrame>
      <p:graphicFrame>
        <p:nvGraphicFramePr>
          <p:cNvPr id="25604" name="Object 6"/>
          <p:cNvGraphicFramePr>
            <a:graphicFrameLocks noChangeAspect="1"/>
          </p:cNvGraphicFramePr>
          <p:nvPr>
            <p:extLst>
              <p:ext uri="{D42A27DB-BD31-4B8C-83A1-F6EECF244321}">
                <p14:modId xmlns:p14="http://schemas.microsoft.com/office/powerpoint/2010/main" val="2581014475"/>
              </p:ext>
            </p:extLst>
          </p:nvPr>
        </p:nvGraphicFramePr>
        <p:xfrm>
          <a:off x="5713656" y="3880164"/>
          <a:ext cx="414981" cy="463235"/>
        </p:xfrm>
        <a:graphic>
          <a:graphicData uri="http://schemas.openxmlformats.org/presentationml/2006/ole">
            <mc:AlternateContent xmlns:mc="http://schemas.openxmlformats.org/markup-compatibility/2006">
              <mc:Choice xmlns:v="urn:schemas-microsoft-com:vml" Requires="v">
                <p:oleObj spid="_x0000_s127520" name="Equation" r:id="rId7" imgW="215640" imgH="241200" progId="Equation.3">
                  <p:embed/>
                </p:oleObj>
              </mc:Choice>
              <mc:Fallback>
                <p:oleObj name="Equation" r:id="rId7" imgW="215640" imgH="241200" progId="Equation.3">
                  <p:embed/>
                  <p:pic>
                    <p:nvPicPr>
                      <p:cNvPr id="2560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3656" y="3880164"/>
                        <a:ext cx="414981" cy="463235"/>
                      </a:xfrm>
                      <a:prstGeom prst="rect">
                        <a:avLst/>
                      </a:prstGeom>
                      <a:noFill/>
                      <a:ln>
                        <a:noFill/>
                      </a:ln>
                      <a:effectLst/>
                      <a:extLst/>
                    </p:spPr>
                  </p:pic>
                </p:oleObj>
              </mc:Fallback>
            </mc:AlternateContent>
          </a:graphicData>
        </a:graphic>
      </p:graphicFrame>
      <p:graphicFrame>
        <p:nvGraphicFramePr>
          <p:cNvPr id="25605" name="Object 7"/>
          <p:cNvGraphicFramePr>
            <a:graphicFrameLocks noChangeAspect="1"/>
          </p:cNvGraphicFramePr>
          <p:nvPr>
            <p:extLst>
              <p:ext uri="{D42A27DB-BD31-4B8C-83A1-F6EECF244321}">
                <p14:modId xmlns:p14="http://schemas.microsoft.com/office/powerpoint/2010/main" val="1742933795"/>
              </p:ext>
            </p:extLst>
          </p:nvPr>
        </p:nvGraphicFramePr>
        <p:xfrm>
          <a:off x="749210" y="4448369"/>
          <a:ext cx="410823" cy="458594"/>
        </p:xfrm>
        <a:graphic>
          <a:graphicData uri="http://schemas.openxmlformats.org/presentationml/2006/ole">
            <mc:AlternateContent xmlns:mc="http://schemas.openxmlformats.org/markup-compatibility/2006">
              <mc:Choice xmlns:v="urn:schemas-microsoft-com:vml" Requires="v">
                <p:oleObj spid="_x0000_s127521" name="Equation" r:id="rId9" imgW="215640" imgH="241200" progId="Equation.3">
                  <p:embed/>
                </p:oleObj>
              </mc:Choice>
              <mc:Fallback>
                <p:oleObj name="Equation" r:id="rId9" imgW="215640" imgH="241200" progId="Equation.3">
                  <p:embed/>
                  <p:pic>
                    <p:nvPicPr>
                      <p:cNvPr id="25605"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210" y="4448369"/>
                        <a:ext cx="410823" cy="458594"/>
                      </a:xfrm>
                      <a:prstGeom prst="rect">
                        <a:avLst/>
                      </a:prstGeom>
                      <a:noFill/>
                      <a:ln>
                        <a:noFill/>
                      </a:ln>
                      <a:effectLst/>
                      <a:extLst/>
                    </p:spPr>
                  </p:pic>
                </p:oleObj>
              </mc:Fallback>
            </mc:AlternateContent>
          </a:graphicData>
        </a:graphic>
      </p:graphicFrame>
      <p:graphicFrame>
        <p:nvGraphicFramePr>
          <p:cNvPr id="25606" name="Object 8"/>
          <p:cNvGraphicFramePr>
            <a:graphicFrameLocks noChangeAspect="1"/>
          </p:cNvGraphicFramePr>
          <p:nvPr>
            <p:extLst>
              <p:ext uri="{D42A27DB-BD31-4B8C-83A1-F6EECF244321}">
                <p14:modId xmlns:p14="http://schemas.microsoft.com/office/powerpoint/2010/main" val="1851744728"/>
              </p:ext>
            </p:extLst>
          </p:nvPr>
        </p:nvGraphicFramePr>
        <p:xfrm>
          <a:off x="796378" y="3856037"/>
          <a:ext cx="375378" cy="396330"/>
        </p:xfrm>
        <a:graphic>
          <a:graphicData uri="http://schemas.openxmlformats.org/presentationml/2006/ole">
            <mc:AlternateContent xmlns:mc="http://schemas.openxmlformats.org/markup-compatibility/2006">
              <mc:Choice xmlns:v="urn:schemas-microsoft-com:vml" Requires="v">
                <p:oleObj spid="_x0000_s127522" name="Equation" r:id="rId10" imgW="215640" imgH="228600" progId="Equation.3">
                  <p:embed/>
                </p:oleObj>
              </mc:Choice>
              <mc:Fallback>
                <p:oleObj name="Equation" r:id="rId10" imgW="215640" imgH="228600" progId="Equation.3">
                  <p:embed/>
                  <p:pic>
                    <p:nvPicPr>
                      <p:cNvPr id="25606"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378" y="3856037"/>
                        <a:ext cx="375378" cy="396330"/>
                      </a:xfrm>
                      <a:prstGeom prst="rect">
                        <a:avLst/>
                      </a:prstGeom>
                      <a:noFill/>
                      <a:ln>
                        <a:noFill/>
                      </a:ln>
                      <a:effectLst/>
                      <a:extLst/>
                    </p:spPr>
                  </p:pic>
                </p:oleObj>
              </mc:Fallback>
            </mc:AlternateContent>
          </a:graphicData>
        </a:graphic>
      </p:graphicFrame>
      <p:graphicFrame>
        <p:nvGraphicFramePr>
          <p:cNvPr id="25607" name="Object 9"/>
          <p:cNvGraphicFramePr>
            <a:graphicFrameLocks noChangeAspect="1"/>
          </p:cNvGraphicFramePr>
          <p:nvPr>
            <p:extLst>
              <p:ext uri="{D42A27DB-BD31-4B8C-83A1-F6EECF244321}">
                <p14:modId xmlns:p14="http://schemas.microsoft.com/office/powerpoint/2010/main" val="1677011101"/>
              </p:ext>
            </p:extLst>
          </p:nvPr>
        </p:nvGraphicFramePr>
        <p:xfrm>
          <a:off x="1446457" y="4963236"/>
          <a:ext cx="6406686" cy="550000"/>
        </p:xfrm>
        <a:graphic>
          <a:graphicData uri="http://schemas.openxmlformats.org/presentationml/2006/ole">
            <mc:AlternateContent xmlns:mc="http://schemas.openxmlformats.org/markup-compatibility/2006">
              <mc:Choice xmlns:v="urn:schemas-microsoft-com:vml" Requires="v">
                <p:oleObj spid="_x0000_s127523" name="Equation" r:id="rId12" imgW="2666880" imgH="228600" progId="Equation.3">
                  <p:embed/>
                </p:oleObj>
              </mc:Choice>
              <mc:Fallback>
                <p:oleObj name="Equation" r:id="rId12" imgW="2666880" imgH="228600" progId="Equation.3">
                  <p:embed/>
                  <p:pic>
                    <p:nvPicPr>
                      <p:cNvPr id="25607"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6457" y="4963236"/>
                        <a:ext cx="6406686" cy="550000"/>
                      </a:xfrm>
                      <a:prstGeom prst="rect">
                        <a:avLst/>
                      </a:prstGeom>
                      <a:solidFill>
                        <a:schemeClr val="bg1"/>
                      </a:solidFill>
                      <a:ln>
                        <a:solidFill>
                          <a:schemeClr val="bg1"/>
                        </a:solidFill>
                      </a:ln>
                      <a:effectLst/>
                      <a:extLst/>
                    </p:spPr>
                  </p:pic>
                </p:oleObj>
              </mc:Fallback>
            </mc:AlternateContent>
          </a:graphicData>
        </a:graphic>
      </p:graphicFrame>
    </p:spTree>
    <p:extLst>
      <p:ext uri="{BB962C8B-B14F-4D97-AF65-F5344CB8AC3E}">
        <p14:creationId xmlns:p14="http://schemas.microsoft.com/office/powerpoint/2010/main" val="3658180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1" name="Rectangle 2"/>
          <p:cNvSpPr>
            <a:spLocks noGrp="1" noChangeArrowheads="1"/>
          </p:cNvSpPr>
          <p:nvPr>
            <p:ph type="body" idx="1"/>
          </p:nvPr>
        </p:nvSpPr>
        <p:spPr>
          <a:xfrm>
            <a:off x="457200" y="804862"/>
            <a:ext cx="8229600" cy="4525963"/>
          </a:xfrm>
        </p:spPr>
        <p:txBody>
          <a:bodyPr/>
          <a:lstStyle/>
          <a:p>
            <a:pPr>
              <a:buFont typeface="Wingdings" panose="05000000000000000000" pitchFamily="2" charset="2"/>
              <a:buNone/>
            </a:pPr>
            <a:r>
              <a:rPr lang="zh-CN" altLang="en-US" sz="2400" b="1" dirty="0" smtClean="0"/>
              <a:t>由式</a:t>
            </a:r>
          </a:p>
          <a:p>
            <a:pPr>
              <a:buFont typeface="Wingdings" panose="05000000000000000000" pitchFamily="2" charset="2"/>
              <a:buNone/>
            </a:pPr>
            <a:endParaRPr lang="zh-CN" altLang="en-US" sz="2400" b="1" dirty="0" smtClean="0"/>
          </a:p>
          <a:p>
            <a:pPr>
              <a:buFont typeface="Wingdings" panose="05000000000000000000" pitchFamily="2" charset="2"/>
              <a:buNone/>
            </a:pPr>
            <a:r>
              <a:rPr lang="zh-CN" altLang="en-US" sz="2400" b="1" dirty="0" smtClean="0"/>
              <a:t>得</a:t>
            </a:r>
          </a:p>
          <a:p>
            <a:pPr>
              <a:buFont typeface="Wingdings" panose="05000000000000000000" pitchFamily="2" charset="2"/>
              <a:buNone/>
            </a:pPr>
            <a:endParaRPr lang="zh-CN" altLang="en-US" sz="2400" b="1" dirty="0" smtClean="0"/>
          </a:p>
          <a:p>
            <a:pPr>
              <a:buFont typeface="Wingdings" panose="05000000000000000000" pitchFamily="2" charset="2"/>
              <a:buNone/>
            </a:pPr>
            <a:r>
              <a:rPr lang="zh-CN" altLang="en-US" sz="2400" b="1" dirty="0" smtClean="0"/>
              <a:t>定义：当三阶互调积电平等于噪声电平</a:t>
            </a:r>
          </a:p>
          <a:p>
            <a:pPr>
              <a:buFont typeface="Wingdings" panose="05000000000000000000" pitchFamily="2" charset="2"/>
              <a:buNone/>
            </a:pPr>
            <a:r>
              <a:rPr lang="zh-CN" altLang="en-US" sz="800" b="1" dirty="0" smtClean="0"/>
              <a:t>          </a:t>
            </a:r>
          </a:p>
          <a:p>
            <a:pPr>
              <a:buFont typeface="Wingdings" panose="05000000000000000000" pitchFamily="2" charset="2"/>
              <a:buNone/>
            </a:pPr>
            <a:r>
              <a:rPr lang="zh-CN" altLang="en-US" sz="2400" b="1" dirty="0" smtClean="0"/>
              <a:t>         的</a:t>
            </a:r>
            <a:r>
              <a:rPr lang="zh-CN" altLang="en-US" sz="2000" b="1" dirty="0" smtClean="0"/>
              <a:t>                                                       </a:t>
            </a:r>
            <a:r>
              <a:rPr lang="zh-CN" altLang="en-US" sz="2400" b="1" dirty="0" smtClean="0"/>
              <a:t>（输出信号电平与噪声</a:t>
            </a:r>
            <a:endParaRPr lang="en-US" altLang="zh-CN" sz="2400" b="1" dirty="0" smtClean="0"/>
          </a:p>
          <a:p>
            <a:pPr>
              <a:lnSpc>
                <a:spcPts val="5000"/>
              </a:lnSpc>
              <a:buFont typeface="Wingdings" panose="05000000000000000000" pitchFamily="2" charset="2"/>
              <a:buNone/>
            </a:pPr>
            <a:r>
              <a:rPr lang="zh-CN" altLang="en-US" sz="2400" b="1" dirty="0" smtClean="0"/>
              <a:t>         电平之比）叫做动态范围。即</a:t>
            </a:r>
          </a:p>
          <a:p>
            <a:pPr>
              <a:buFont typeface="Wingdings" panose="05000000000000000000" pitchFamily="2" charset="2"/>
              <a:buNone/>
            </a:pPr>
            <a:endParaRPr lang="zh-CN" altLang="en-US" sz="2000" b="1" dirty="0" smtClean="0"/>
          </a:p>
        </p:txBody>
      </p:sp>
      <p:graphicFrame>
        <p:nvGraphicFramePr>
          <p:cNvPr id="26626" name="Object 3"/>
          <p:cNvGraphicFramePr>
            <a:graphicFrameLocks noChangeAspect="1"/>
          </p:cNvGraphicFramePr>
          <p:nvPr>
            <p:extLst>
              <p:ext uri="{D42A27DB-BD31-4B8C-83A1-F6EECF244321}">
                <p14:modId xmlns:p14="http://schemas.microsoft.com/office/powerpoint/2010/main" val="2404886786"/>
              </p:ext>
            </p:extLst>
          </p:nvPr>
        </p:nvGraphicFramePr>
        <p:xfrm>
          <a:off x="2514600" y="802481"/>
          <a:ext cx="3536466" cy="533400"/>
        </p:xfrm>
        <a:graphic>
          <a:graphicData uri="http://schemas.openxmlformats.org/presentationml/2006/ole">
            <mc:AlternateContent xmlns:mc="http://schemas.openxmlformats.org/markup-compatibility/2006">
              <mc:Choice xmlns:v="urn:schemas-microsoft-com:vml" Requires="v">
                <p:oleObj spid="_x0000_s128413" name="Equation" r:id="rId3" imgW="1523880" imgH="228600" progId="Equation.3">
                  <p:embed/>
                </p:oleObj>
              </mc:Choice>
              <mc:Fallback>
                <p:oleObj name="Equation" r:id="rId3" imgW="1523880" imgH="228600" progId="Equation.3">
                  <p:embed/>
                  <p:pic>
                    <p:nvPicPr>
                      <p:cNvPr id="266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802481"/>
                        <a:ext cx="3536466" cy="533400"/>
                      </a:xfrm>
                      <a:prstGeom prst="rect">
                        <a:avLst/>
                      </a:prstGeom>
                      <a:noFill/>
                      <a:ln>
                        <a:noFill/>
                      </a:ln>
                      <a:effectLst/>
                      <a:extLst/>
                    </p:spPr>
                  </p:pic>
                </p:oleObj>
              </mc:Fallback>
            </mc:AlternateContent>
          </a:graphicData>
        </a:graphic>
      </p:graphicFrame>
      <p:graphicFrame>
        <p:nvGraphicFramePr>
          <p:cNvPr id="26627" name="Object 4"/>
          <p:cNvGraphicFramePr>
            <a:graphicFrameLocks noChangeAspect="1"/>
          </p:cNvGraphicFramePr>
          <p:nvPr>
            <p:extLst>
              <p:ext uri="{D42A27DB-BD31-4B8C-83A1-F6EECF244321}">
                <p14:modId xmlns:p14="http://schemas.microsoft.com/office/powerpoint/2010/main" val="1217934971"/>
              </p:ext>
            </p:extLst>
          </p:nvPr>
        </p:nvGraphicFramePr>
        <p:xfrm>
          <a:off x="2209800" y="1600200"/>
          <a:ext cx="4942943" cy="828553"/>
        </p:xfrm>
        <a:graphic>
          <a:graphicData uri="http://schemas.openxmlformats.org/presentationml/2006/ole">
            <mc:AlternateContent xmlns:mc="http://schemas.openxmlformats.org/markup-compatibility/2006">
              <mc:Choice xmlns:v="urn:schemas-microsoft-com:vml" Requires="v">
                <p:oleObj spid="_x0000_s128414" name="Equation" r:id="rId5" imgW="2361960" imgH="393480" progId="Equation.3">
                  <p:embed/>
                </p:oleObj>
              </mc:Choice>
              <mc:Fallback>
                <p:oleObj name="Equation" r:id="rId5" imgW="2361960" imgH="393480" progId="Equation.3">
                  <p:embed/>
                  <p:pic>
                    <p:nvPicPr>
                      <p:cNvPr id="2662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1600200"/>
                        <a:ext cx="4942943" cy="828553"/>
                      </a:xfrm>
                      <a:prstGeom prst="rect">
                        <a:avLst/>
                      </a:prstGeom>
                      <a:noFill/>
                      <a:ln>
                        <a:noFill/>
                      </a:ln>
                      <a:effectLst/>
                      <a:extLst/>
                    </p:spPr>
                  </p:pic>
                </p:oleObj>
              </mc:Fallback>
            </mc:AlternateContent>
          </a:graphicData>
        </a:graphic>
      </p:graphicFrame>
      <p:graphicFrame>
        <p:nvGraphicFramePr>
          <p:cNvPr id="26628" name="Object 5"/>
          <p:cNvGraphicFramePr>
            <a:graphicFrameLocks noChangeAspect="1"/>
          </p:cNvGraphicFramePr>
          <p:nvPr>
            <p:extLst>
              <p:ext uri="{D42A27DB-BD31-4B8C-83A1-F6EECF244321}">
                <p14:modId xmlns:p14="http://schemas.microsoft.com/office/powerpoint/2010/main" val="353389459"/>
              </p:ext>
            </p:extLst>
          </p:nvPr>
        </p:nvGraphicFramePr>
        <p:xfrm>
          <a:off x="5943600" y="2590800"/>
          <a:ext cx="1945715" cy="499940"/>
        </p:xfrm>
        <a:graphic>
          <a:graphicData uri="http://schemas.openxmlformats.org/presentationml/2006/ole">
            <mc:AlternateContent xmlns:mc="http://schemas.openxmlformats.org/markup-compatibility/2006">
              <mc:Choice xmlns:v="urn:schemas-microsoft-com:vml" Requires="v">
                <p:oleObj spid="_x0000_s128415" name="Equation" r:id="rId7" imgW="939600" imgH="241200" progId="Equation.3">
                  <p:embed/>
                </p:oleObj>
              </mc:Choice>
              <mc:Fallback>
                <p:oleObj name="Equation" r:id="rId7" imgW="939600" imgH="241200" progId="Equation.3">
                  <p:embed/>
                  <p:pic>
                    <p:nvPicPr>
                      <p:cNvPr id="2662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2590800"/>
                        <a:ext cx="1945715" cy="499940"/>
                      </a:xfrm>
                      <a:prstGeom prst="rect">
                        <a:avLst/>
                      </a:prstGeom>
                      <a:noFill/>
                      <a:ln>
                        <a:noFill/>
                      </a:ln>
                      <a:effectLst/>
                      <a:extLst/>
                    </p:spPr>
                  </p:pic>
                </p:oleObj>
              </mc:Fallback>
            </mc:AlternateContent>
          </a:graphicData>
        </a:graphic>
      </p:graphicFrame>
      <p:graphicFrame>
        <p:nvGraphicFramePr>
          <p:cNvPr id="26629" name="Object 6"/>
          <p:cNvGraphicFramePr>
            <a:graphicFrameLocks noChangeAspect="1"/>
          </p:cNvGraphicFramePr>
          <p:nvPr>
            <p:extLst>
              <p:ext uri="{D42A27DB-BD31-4B8C-83A1-F6EECF244321}">
                <p14:modId xmlns:p14="http://schemas.microsoft.com/office/powerpoint/2010/main" val="2691535547"/>
              </p:ext>
            </p:extLst>
          </p:nvPr>
        </p:nvGraphicFramePr>
        <p:xfrm>
          <a:off x="1600200" y="3200645"/>
          <a:ext cx="3962401" cy="437874"/>
        </p:xfrm>
        <a:graphic>
          <a:graphicData uri="http://schemas.openxmlformats.org/presentationml/2006/ole">
            <mc:AlternateContent xmlns:mc="http://schemas.openxmlformats.org/markup-compatibility/2006">
              <mc:Choice xmlns:v="urn:schemas-microsoft-com:vml" Requires="v">
                <p:oleObj spid="_x0000_s128416" name="Equation" r:id="rId9" imgW="2082600" imgH="228600" progId="Equation.3">
                  <p:embed/>
                </p:oleObj>
              </mc:Choice>
              <mc:Fallback>
                <p:oleObj name="Equation" r:id="rId9" imgW="2082600" imgH="228600" progId="Equation.3">
                  <p:embed/>
                  <p:pic>
                    <p:nvPicPr>
                      <p:cNvPr id="26629"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3200645"/>
                        <a:ext cx="3962401" cy="437874"/>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689354" y="4601812"/>
                <a:ext cx="7997446" cy="693844"/>
              </a:xfrm>
              <a:prstGeom prst="rect">
                <a:avLst/>
              </a:prstGeom>
              <a:solidFill>
                <a:schemeClr val="accent5"/>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𝐷𝑅</m:t>
                          </m:r>
                        </m:e>
                        <m:sub>
                          <m:r>
                            <a:rPr lang="en-US" altLang="zh-CN" sz="2400" b="0" i="1" smtClean="0">
                              <a:latin typeface="Cambria Math" panose="02040503050406030204" pitchFamily="18" charset="0"/>
                            </a:rPr>
                            <m:t>𝑓</m:t>
                          </m:r>
                        </m:sub>
                      </m:sSub>
                      <m:r>
                        <a:rPr lang="en-US" altLang="zh-CN" sz="2400" i="1" smtClean="0">
                          <a:latin typeface="Cambria Math" panose="02040503050406030204" pitchFamily="18" charset="0"/>
                        </a:rPr>
                        <m:t>=</m:t>
                      </m:r>
                      <m:box>
                        <m:boxPr>
                          <m:ctrlPr>
                            <a:rPr lang="en-US" altLang="zh-CN" sz="2400" i="1" smtClean="0">
                              <a:latin typeface="Cambria Math" panose="02040503050406030204" pitchFamily="18" charset="0"/>
                            </a:rPr>
                          </m:ctrlPr>
                        </m:boxPr>
                        <m:e>
                          <m:argPr>
                            <m:argSz m:val="-1"/>
                          </m:argP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3</m:t>
                              </m:r>
                            </m:den>
                          </m:f>
                        </m:e>
                      </m:box>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𝐼</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𝑜</m:t>
                              </m:r>
                            </m:sub>
                          </m:sSub>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3</m:t>
                          </m:r>
                        </m:den>
                      </m:f>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𝐼</m:t>
                          </m:r>
                        </m:sub>
                      </m:sSub>
                      <m:r>
                        <a:rPr lang="en-US" altLang="zh-CN" sz="2400" b="0" i="1" smtClean="0">
                          <a:latin typeface="Cambria Math" panose="02040503050406030204" pitchFamily="18" charset="0"/>
                        </a:rPr>
                        <m:t>+174−10</m:t>
                      </m:r>
                      <m:r>
                        <a:rPr lang="en-US" altLang="zh-CN" sz="2400" b="0" i="1" smtClean="0">
                          <a:latin typeface="Cambria Math" panose="02040503050406030204" pitchFamily="18" charset="0"/>
                        </a:rPr>
                        <m:t>𝑙𝑔𝐵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𝑑𝐵</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𝑑𝐵</m:t>
                          </m:r>
                        </m:e>
                      </m:d>
                      <m:r>
                        <a:rPr lang="en-US" altLang="zh-CN" sz="2400" b="0" i="1" smtClean="0">
                          <a:latin typeface="Cambria Math" panose="02040503050406030204" pitchFamily="18" charset="0"/>
                        </a:rPr>
                        <m:t>]</m:t>
                      </m:r>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689354" y="4601812"/>
                <a:ext cx="7997446" cy="693844"/>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96318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endParaRPr lang="zh-CN" altLang="en-US" smtClean="0"/>
          </a:p>
        </p:txBody>
      </p:sp>
      <p:sp>
        <p:nvSpPr>
          <p:cNvPr id="27653" name="Rectangle 3"/>
          <p:cNvSpPr>
            <a:spLocks noGrp="1" noChangeArrowheads="1"/>
          </p:cNvSpPr>
          <p:nvPr>
            <p:ph type="body" idx="1"/>
          </p:nvPr>
        </p:nvSpPr>
        <p:spPr/>
        <p:txBody>
          <a:bodyPr/>
          <a:lstStyle/>
          <a:p>
            <a:pPr>
              <a:buFont typeface="Wingdings" panose="05000000000000000000" pitchFamily="2" charset="2"/>
              <a:buNone/>
            </a:pPr>
            <a:r>
              <a:rPr lang="zh-CN" altLang="en-US" sz="2400" b="1" dirty="0" smtClean="0"/>
              <a:t>例：</a:t>
            </a:r>
            <a:r>
              <a:rPr lang="zh-CN" altLang="en-US" sz="2400" b="1" dirty="0" smtClean="0">
                <a:latin typeface="Times New Roman" panose="02020603050405020304" pitchFamily="18" charset="0"/>
              </a:rPr>
              <a:t>设一通信接收机参数如下：</a:t>
            </a:r>
            <a:r>
              <a:rPr lang="en-US" altLang="zh-CN" sz="2400" b="1" dirty="0" smtClean="0">
                <a:latin typeface="Times New Roman" panose="02020603050405020304" pitchFamily="18" charset="0"/>
              </a:rPr>
              <a:t>F=1.5dB，G=50dB，  </a:t>
            </a:r>
          </a:p>
          <a:p>
            <a:pPr>
              <a:buFont typeface="Wingdings" panose="05000000000000000000" pitchFamily="2" charset="2"/>
              <a:buNone/>
            </a:pPr>
            <a:r>
              <a:rPr lang="en-US" altLang="zh-CN" sz="900" b="1" dirty="0" smtClean="0">
                <a:latin typeface="Times New Roman" panose="02020603050405020304" pitchFamily="18" charset="0"/>
              </a:rPr>
              <a:t>       </a:t>
            </a:r>
          </a:p>
          <a:p>
            <a:pPr>
              <a:buFont typeface="Wingdings" panose="05000000000000000000" pitchFamily="2" charset="2"/>
              <a:buNone/>
            </a:pPr>
            <a:r>
              <a:rPr lang="en-US" altLang="zh-CN" sz="2400" b="1" dirty="0" smtClean="0">
                <a:latin typeface="Times New Roman" panose="02020603050405020304" pitchFamily="18" charset="0"/>
              </a:rPr>
              <a:t>       B=70MHz，</a:t>
            </a:r>
            <a:r>
              <a:rPr lang="zh-CN" altLang="en-US" sz="2400" b="1" dirty="0" smtClean="0">
                <a:latin typeface="Times New Roman" panose="02020603050405020304" pitchFamily="18" charset="0"/>
              </a:rPr>
              <a:t>交叉点</a:t>
            </a:r>
          </a:p>
          <a:p>
            <a:pPr>
              <a:buFont typeface="Wingdings" panose="05000000000000000000" pitchFamily="2" charset="2"/>
              <a:buNone/>
            </a:pPr>
            <a:endParaRPr lang="zh-CN" altLang="en-US" sz="2400" b="1" dirty="0" smtClean="0">
              <a:latin typeface="Times New Roman" panose="02020603050405020304" pitchFamily="18" charset="0"/>
            </a:endParaRPr>
          </a:p>
          <a:p>
            <a:pPr>
              <a:buFont typeface="Wingdings" panose="05000000000000000000" pitchFamily="2" charset="2"/>
              <a:buNone/>
            </a:pPr>
            <a:r>
              <a:rPr lang="zh-CN" altLang="en-US" sz="2000" b="1" dirty="0" smtClean="0"/>
              <a:t>   </a:t>
            </a:r>
            <a:r>
              <a:rPr lang="zh-CN" altLang="en-US" sz="2400" b="1" dirty="0" smtClean="0"/>
              <a:t>求：</a:t>
            </a:r>
            <a:r>
              <a:rPr lang="en-US" altLang="zh-CN" sz="2400" b="1" dirty="0" err="1" smtClean="0">
                <a:latin typeface="Times New Roman" panose="02020603050405020304" pitchFamily="18" charset="0"/>
              </a:rPr>
              <a:t>DR</a:t>
            </a:r>
            <a:r>
              <a:rPr lang="en-US" altLang="zh-CN" sz="2400" b="1" baseline="-25000" dirty="0" err="1" smtClean="0">
                <a:latin typeface="Times New Roman" panose="02020603050405020304" pitchFamily="18" charset="0"/>
              </a:rPr>
              <a:t>f</a:t>
            </a:r>
            <a:endParaRPr lang="en-US" altLang="zh-CN" sz="2400" b="1" baseline="-25000" dirty="0" smtClean="0">
              <a:latin typeface="Times New Roman" panose="02020603050405020304" pitchFamily="18" charset="0"/>
            </a:endParaRPr>
          </a:p>
        </p:txBody>
      </p:sp>
      <p:graphicFrame>
        <p:nvGraphicFramePr>
          <p:cNvPr id="27650" name="Object 4"/>
          <p:cNvGraphicFramePr>
            <a:graphicFrameLocks noChangeAspect="1"/>
          </p:cNvGraphicFramePr>
          <p:nvPr>
            <p:extLst>
              <p:ext uri="{D42A27DB-BD31-4B8C-83A1-F6EECF244321}">
                <p14:modId xmlns:p14="http://schemas.microsoft.com/office/powerpoint/2010/main" val="619102769"/>
              </p:ext>
            </p:extLst>
          </p:nvPr>
        </p:nvGraphicFramePr>
        <p:xfrm>
          <a:off x="3733800" y="2232148"/>
          <a:ext cx="1468437" cy="384175"/>
        </p:xfrm>
        <a:graphic>
          <a:graphicData uri="http://schemas.openxmlformats.org/presentationml/2006/ole">
            <mc:AlternateContent xmlns:mc="http://schemas.openxmlformats.org/markup-compatibility/2006">
              <mc:Choice xmlns:v="urn:schemas-microsoft-com:vml" Requires="v">
                <p:oleObj spid="_x0000_s129202" name="Equation" r:id="rId3" imgW="825480" imgH="215640" progId="Equation.3">
                  <p:embed/>
                </p:oleObj>
              </mc:Choice>
              <mc:Fallback>
                <p:oleObj name="Equation" r:id="rId3" imgW="825480" imgH="215640" progId="Equation.3">
                  <p:embed/>
                  <p:pic>
                    <p:nvPicPr>
                      <p:cNvPr id="276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232148"/>
                        <a:ext cx="1468437"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p:cNvGrpSpPr>
            <a:grpSpLocks/>
          </p:cNvGrpSpPr>
          <p:nvPr/>
        </p:nvGrpSpPr>
        <p:grpSpPr bwMode="auto">
          <a:xfrm>
            <a:off x="2411413" y="3068638"/>
            <a:ext cx="5529262" cy="1652587"/>
            <a:chOff x="1519" y="1933"/>
            <a:chExt cx="3483" cy="1041"/>
          </a:xfrm>
        </p:grpSpPr>
        <p:graphicFrame>
          <p:nvGraphicFramePr>
            <p:cNvPr id="27651" name="Object 6"/>
            <p:cNvGraphicFramePr>
              <a:graphicFrameLocks noChangeAspect="1"/>
            </p:cNvGraphicFramePr>
            <p:nvPr/>
          </p:nvGraphicFramePr>
          <p:xfrm>
            <a:off x="1689" y="2024"/>
            <a:ext cx="3313" cy="950"/>
          </p:xfrm>
          <a:graphic>
            <a:graphicData uri="http://schemas.openxmlformats.org/presentationml/2006/ole">
              <mc:AlternateContent xmlns:mc="http://schemas.openxmlformats.org/markup-compatibility/2006">
                <mc:Choice xmlns:v="urn:schemas-microsoft-com:vml" Requires="v">
                  <p:oleObj spid="_x0000_s129203" name="公式" r:id="rId5" imgW="2831760" imgH="812520" progId="Equation.3">
                    <p:embed/>
                  </p:oleObj>
                </mc:Choice>
                <mc:Fallback>
                  <p:oleObj name="公式" r:id="rId5" imgW="2831760" imgH="812520" progId="Equation.3">
                    <p:embed/>
                    <p:pic>
                      <p:nvPicPr>
                        <p:cNvPr id="2765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9" y="2024"/>
                          <a:ext cx="3313" cy="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5" name="Line 7"/>
            <p:cNvSpPr>
              <a:spLocks noChangeShapeType="1"/>
            </p:cNvSpPr>
            <p:nvPr/>
          </p:nvSpPr>
          <p:spPr bwMode="auto">
            <a:xfrm flipH="1" flipV="1">
              <a:off x="1519" y="1933"/>
              <a:ext cx="227" cy="227"/>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097589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762000" y="0"/>
            <a:ext cx="7793038" cy="1143000"/>
          </a:xfrm>
        </p:spPr>
        <p:txBody>
          <a:bodyPr/>
          <a:lstStyle/>
          <a:p>
            <a:r>
              <a:rPr lang="zh-CN" altLang="en-US" sz="4000" b="1" dirty="0">
                <a:solidFill>
                  <a:srgbClr val="552579"/>
                </a:solidFill>
                <a:latin typeface="微软雅黑" pitchFamily="34" charset="-122"/>
                <a:ea typeface="微软雅黑" pitchFamily="34" charset="-122"/>
              </a:rPr>
              <a:t>射频功率放大器的主要指标</a:t>
            </a:r>
          </a:p>
        </p:txBody>
      </p:sp>
      <p:sp>
        <p:nvSpPr>
          <p:cNvPr id="21507" name="内容占位符 2"/>
          <p:cNvSpPr>
            <a:spLocks noGrp="1"/>
          </p:cNvSpPr>
          <p:nvPr>
            <p:ph idx="1"/>
          </p:nvPr>
        </p:nvSpPr>
        <p:spPr>
          <a:xfrm>
            <a:off x="179388" y="1125538"/>
            <a:ext cx="8748712" cy="5543550"/>
          </a:xfrm>
        </p:spPr>
        <p:txBody>
          <a:bodyPr/>
          <a:lstStyle/>
          <a:p>
            <a:pPr>
              <a:lnSpc>
                <a:spcPct val="150000"/>
              </a:lnSpc>
              <a:spcBef>
                <a:spcPts val="0"/>
              </a:spcBef>
              <a:buFont typeface="Wingdings" pitchFamily="2" charset="2"/>
              <a:buNone/>
              <a:defRPr/>
            </a:pPr>
            <a:r>
              <a:rPr lang="en-US" altLang="zh-CN" sz="2000" b="1" dirty="0" smtClean="0">
                <a:latin typeface="Times New Roman" pitchFamily="18" charset="0"/>
                <a:cs typeface="Times New Roman" pitchFamily="18" charset="0"/>
              </a:rPr>
              <a:t>                </a:t>
            </a:r>
            <a:r>
              <a:rPr lang="zh-CN" altLang="zh-CN" sz="2800" b="1" dirty="0" smtClean="0">
                <a:latin typeface="Times New Roman" pitchFamily="18" charset="0"/>
                <a:cs typeface="Times New Roman" pitchFamily="18" charset="0"/>
              </a:rPr>
              <a:t>射频功率放大器的工作特点是</a:t>
            </a:r>
            <a:r>
              <a:rPr lang="zh-CN" altLang="zh-CN" sz="2800" b="1" dirty="0" smtClean="0">
                <a:solidFill>
                  <a:srgbClr val="0000FF"/>
                </a:solidFill>
                <a:latin typeface="Times New Roman" pitchFamily="18" charset="0"/>
                <a:cs typeface="Times New Roman" pitchFamily="18" charset="0"/>
              </a:rPr>
              <a:t>低电压、大电流</a:t>
            </a:r>
            <a:r>
              <a:rPr lang="zh-CN" altLang="zh-CN" sz="2800" b="1" dirty="0" smtClean="0">
                <a:latin typeface="Times New Roman" pitchFamily="18" charset="0"/>
                <a:cs typeface="Times New Roman" pitchFamily="18" charset="0"/>
              </a:rPr>
              <a:t>。其基本组成单元包括</a:t>
            </a:r>
            <a:r>
              <a:rPr lang="zh-CN" altLang="zh-CN" sz="2800" b="1" dirty="0" smtClean="0">
                <a:solidFill>
                  <a:srgbClr val="0000FF"/>
                </a:solidFill>
                <a:latin typeface="Times New Roman" pitchFamily="18" charset="0"/>
                <a:cs typeface="Times New Roman" pitchFamily="18" charset="0"/>
              </a:rPr>
              <a:t>晶体管、偏置电路、扼流圈、阻抗匹配网络与负载</a:t>
            </a:r>
            <a:r>
              <a:rPr lang="zh-CN" altLang="zh-CN" sz="2800" b="1" dirty="0" smtClean="0">
                <a:latin typeface="Times New Roman" pitchFamily="18" charset="0"/>
                <a:cs typeface="Times New Roman" pitchFamily="18" charset="0"/>
              </a:rPr>
              <a:t>。</a:t>
            </a:r>
            <a:endParaRPr lang="en-US" altLang="zh-CN" sz="2800" b="1" dirty="0" smtClean="0">
              <a:latin typeface="Times New Roman" pitchFamily="18" charset="0"/>
              <a:cs typeface="Times New Roman" pitchFamily="18" charset="0"/>
            </a:endParaRPr>
          </a:p>
          <a:p>
            <a:pPr>
              <a:lnSpc>
                <a:spcPct val="150000"/>
              </a:lnSpc>
              <a:spcBef>
                <a:spcPts val="0"/>
              </a:spcBef>
              <a:buFont typeface="Wingdings" pitchFamily="2" charset="2"/>
              <a:buNone/>
              <a:defRPr/>
            </a:pPr>
            <a:r>
              <a:rPr lang="en-US" altLang="zh-CN" sz="2800" b="1" dirty="0" smtClean="0">
                <a:latin typeface="Times New Roman" pitchFamily="18" charset="0"/>
                <a:cs typeface="Times New Roman" pitchFamily="18" charset="0"/>
              </a:rPr>
              <a:t>    </a:t>
            </a:r>
            <a:r>
              <a:rPr lang="zh-CN" altLang="zh-CN" sz="2800" b="1" dirty="0" smtClean="0">
                <a:latin typeface="Times New Roman" pitchFamily="18" charset="0"/>
                <a:cs typeface="Times New Roman" pitchFamily="18" charset="0"/>
              </a:rPr>
              <a:t>射频功率放大器的主要</a:t>
            </a:r>
            <a:r>
              <a:rPr lang="zh-CN" altLang="en-US" sz="2800" b="1" dirty="0" smtClean="0">
                <a:latin typeface="Times New Roman" pitchFamily="18" charset="0"/>
                <a:cs typeface="Times New Roman" pitchFamily="18" charset="0"/>
              </a:rPr>
              <a:t>指标：</a:t>
            </a:r>
            <a:endParaRPr lang="en-US" altLang="zh-CN" sz="2800" b="1" dirty="0" smtClean="0">
              <a:latin typeface="Times New Roman" pitchFamily="18" charset="0"/>
              <a:cs typeface="Times New Roman" pitchFamily="18" charset="0"/>
            </a:endParaRPr>
          </a:p>
          <a:p>
            <a:pPr marL="900000">
              <a:lnSpc>
                <a:spcPct val="150000"/>
              </a:lnSpc>
              <a:spcBef>
                <a:spcPts val="0"/>
              </a:spcBef>
              <a:buSzPct val="100000"/>
              <a:buFont typeface="Wingdings" pitchFamily="2" charset="2"/>
              <a:buChar char="Ø"/>
              <a:defRPr/>
            </a:pPr>
            <a:r>
              <a:rPr lang="zh-CN" altLang="en-US" sz="2800" b="1" dirty="0" smtClean="0">
                <a:latin typeface="Times New Roman" pitchFamily="18" charset="0"/>
                <a:cs typeface="Times New Roman" pitchFamily="18" charset="0"/>
              </a:rPr>
              <a:t>工作频率；</a:t>
            </a:r>
            <a:endParaRPr lang="en-US" altLang="zh-CN" sz="2800" b="1" dirty="0" smtClean="0">
              <a:latin typeface="Times New Roman" pitchFamily="18" charset="0"/>
              <a:cs typeface="Times New Roman" pitchFamily="18" charset="0"/>
            </a:endParaRPr>
          </a:p>
          <a:p>
            <a:pPr marL="900000">
              <a:lnSpc>
                <a:spcPct val="150000"/>
              </a:lnSpc>
              <a:spcBef>
                <a:spcPts val="0"/>
              </a:spcBef>
              <a:buSzPct val="100000"/>
              <a:buFont typeface="Wingdings" pitchFamily="2" charset="2"/>
              <a:buChar char="Ø"/>
              <a:defRPr/>
            </a:pPr>
            <a:r>
              <a:rPr lang="zh-CN" altLang="zh-CN" sz="2800" b="1" dirty="0" smtClean="0">
                <a:latin typeface="Times New Roman" pitchFamily="18" charset="0"/>
                <a:cs typeface="Times New Roman" pitchFamily="18" charset="0"/>
              </a:rPr>
              <a:t>小信号增益</a:t>
            </a:r>
            <a:r>
              <a:rPr lang="zh-CN" altLang="en-US" sz="2800" b="1" dirty="0" smtClean="0">
                <a:latin typeface="Times New Roman" pitchFamily="18" charset="0"/>
                <a:cs typeface="Times New Roman" pitchFamily="18" charset="0"/>
              </a:rPr>
              <a:t>；</a:t>
            </a:r>
            <a:endParaRPr lang="en-US" altLang="zh-CN" sz="2800" b="1" dirty="0" smtClean="0">
              <a:latin typeface="Times New Roman" pitchFamily="18" charset="0"/>
              <a:cs typeface="Times New Roman" pitchFamily="18" charset="0"/>
            </a:endParaRPr>
          </a:p>
          <a:p>
            <a:pPr marL="900000">
              <a:lnSpc>
                <a:spcPct val="150000"/>
              </a:lnSpc>
              <a:spcBef>
                <a:spcPts val="0"/>
              </a:spcBef>
              <a:buSzPct val="100000"/>
              <a:buFont typeface="Wingdings" pitchFamily="2" charset="2"/>
              <a:buChar char="Ø"/>
              <a:defRPr/>
            </a:pPr>
            <a:r>
              <a:rPr lang="zh-CN" altLang="zh-CN" sz="2800" b="1" dirty="0" smtClean="0">
                <a:latin typeface="Times New Roman" pitchFamily="18" charset="0"/>
                <a:cs typeface="Times New Roman" pitchFamily="18" charset="0"/>
              </a:rPr>
              <a:t>输出功率</a:t>
            </a:r>
            <a:r>
              <a:rPr lang="zh-CN" altLang="en-US" sz="2800" b="1" dirty="0" smtClean="0">
                <a:latin typeface="Times New Roman" pitchFamily="18" charset="0"/>
                <a:cs typeface="Times New Roman" pitchFamily="18" charset="0"/>
              </a:rPr>
              <a:t>；</a:t>
            </a:r>
            <a:endParaRPr lang="en-US" altLang="zh-CN" sz="2800" b="1" dirty="0" smtClean="0">
              <a:latin typeface="Times New Roman" pitchFamily="18" charset="0"/>
              <a:cs typeface="Times New Roman" pitchFamily="18" charset="0"/>
            </a:endParaRPr>
          </a:p>
          <a:p>
            <a:pPr marL="900000">
              <a:lnSpc>
                <a:spcPct val="150000"/>
              </a:lnSpc>
              <a:spcBef>
                <a:spcPts val="0"/>
              </a:spcBef>
              <a:buSzPct val="100000"/>
              <a:buFont typeface="Wingdings" pitchFamily="2" charset="2"/>
              <a:buChar char="Ø"/>
              <a:defRPr/>
            </a:pPr>
            <a:r>
              <a:rPr lang="zh-CN" altLang="zh-CN" sz="2800" b="1" dirty="0" smtClean="0">
                <a:latin typeface="Times New Roman" pitchFamily="18" charset="0"/>
                <a:cs typeface="Times New Roman" pitchFamily="18" charset="0"/>
              </a:rPr>
              <a:t>效率等参数。</a:t>
            </a:r>
          </a:p>
          <a:p>
            <a:pPr>
              <a:buFont typeface="Wingdings" pitchFamily="2" charset="2"/>
              <a:buNone/>
              <a:defRPr/>
            </a:pPr>
            <a:endParaRPr lang="zh-CN" altLang="en-US" sz="2800" dirty="0" smtClean="0"/>
          </a:p>
        </p:txBody>
      </p:sp>
      <p:pic>
        <p:nvPicPr>
          <p:cNvPr id="5" name="Picture 6"/>
          <p:cNvPicPr>
            <a:picLocks noChangeAspect="1" noChangeArrowheads="1"/>
          </p:cNvPicPr>
          <p:nvPr/>
        </p:nvPicPr>
        <p:blipFill>
          <a:blip r:embed="rId2" cstate="print"/>
          <a:srcRect/>
          <a:stretch>
            <a:fillRect/>
          </a:stretch>
        </p:blipFill>
        <p:spPr bwMode="auto">
          <a:xfrm>
            <a:off x="285750" y="3357563"/>
            <a:ext cx="8575675" cy="2765425"/>
          </a:xfrm>
          <a:prstGeom prst="rect">
            <a:avLst/>
          </a:prstGeom>
          <a:noFill/>
          <a:ln w="9525" algn="ctr">
            <a:noFill/>
            <a:miter lim="800000"/>
            <a:headEnd/>
            <a:tailEnd type="none" w="med" len="lg"/>
          </a:ln>
        </p:spPr>
      </p:pic>
    </p:spTree>
    <p:extLst>
      <p:ext uri="{BB962C8B-B14F-4D97-AF65-F5344CB8AC3E}">
        <p14:creationId xmlns:p14="http://schemas.microsoft.com/office/powerpoint/2010/main" val="97073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blinds(horizontal)">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507">
                                            <p:txEl>
                                              <p:pRg st="1" end="1"/>
                                            </p:txEl>
                                          </p:spTgt>
                                        </p:tgtEl>
                                        <p:attrNameLst>
                                          <p:attrName>style.visibility</p:attrName>
                                        </p:attrNameLst>
                                      </p:cBhvr>
                                      <p:to>
                                        <p:strVal val="visible"/>
                                      </p:to>
                                    </p:set>
                                    <p:animEffect transition="in" filter="box(in)">
                                      <p:cBhvr>
                                        <p:cTn id="22" dur="500"/>
                                        <p:tgtEl>
                                          <p:spTgt spid="2150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507">
                                            <p:txEl>
                                              <p:pRg st="2" end="2"/>
                                            </p:txEl>
                                          </p:spTgt>
                                        </p:tgtEl>
                                        <p:attrNameLst>
                                          <p:attrName>style.visibility</p:attrName>
                                        </p:attrNameLst>
                                      </p:cBhvr>
                                      <p:to>
                                        <p:strVal val="visible"/>
                                      </p:to>
                                    </p:set>
                                    <p:animEffect transition="in" filter="blinds(horizontal)">
                                      <p:cBhvr>
                                        <p:cTn id="27" dur="500"/>
                                        <p:tgtEl>
                                          <p:spTgt spid="2150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507">
                                            <p:txEl>
                                              <p:pRg st="3" end="3"/>
                                            </p:txEl>
                                          </p:spTgt>
                                        </p:tgtEl>
                                        <p:attrNameLst>
                                          <p:attrName>style.visibility</p:attrName>
                                        </p:attrNameLst>
                                      </p:cBhvr>
                                      <p:to>
                                        <p:strVal val="visible"/>
                                      </p:to>
                                    </p:set>
                                    <p:animEffect transition="in" filter="blinds(horizontal)">
                                      <p:cBhvr>
                                        <p:cTn id="32" dur="500"/>
                                        <p:tgtEl>
                                          <p:spTgt spid="2150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507">
                                            <p:txEl>
                                              <p:pRg st="4" end="4"/>
                                            </p:txEl>
                                          </p:spTgt>
                                        </p:tgtEl>
                                        <p:attrNameLst>
                                          <p:attrName>style.visibility</p:attrName>
                                        </p:attrNameLst>
                                      </p:cBhvr>
                                      <p:to>
                                        <p:strVal val="visible"/>
                                      </p:to>
                                    </p:set>
                                    <p:animEffect transition="in" filter="blinds(horizontal)">
                                      <p:cBhvr>
                                        <p:cTn id="37" dur="500"/>
                                        <p:tgtEl>
                                          <p:spTgt spid="2150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1507">
                                            <p:txEl>
                                              <p:pRg st="5" end="5"/>
                                            </p:txEl>
                                          </p:spTgt>
                                        </p:tgtEl>
                                        <p:attrNameLst>
                                          <p:attrName>style.visibility</p:attrName>
                                        </p:attrNameLst>
                                      </p:cBhvr>
                                      <p:to>
                                        <p:strVal val="visible"/>
                                      </p:to>
                                    </p:set>
                                    <p:animEffect transition="in" filter="blinds(horizontal)">
                                      <p:cBhvr>
                                        <p:cTn id="42" dur="500"/>
                                        <p:tgtEl>
                                          <p:spTgt spid="21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2"/>
          <p:cNvSpPr>
            <a:spLocks noGrp="1" noChangeArrowheads="1"/>
          </p:cNvSpPr>
          <p:nvPr>
            <p:ph type="title"/>
          </p:nvPr>
        </p:nvSpPr>
        <p:spPr>
          <a:xfrm>
            <a:off x="352425" y="119062"/>
            <a:ext cx="8553450" cy="1270001"/>
          </a:xfrm>
        </p:spPr>
        <p:txBody>
          <a:bodyPr/>
          <a:lstStyle/>
          <a:p>
            <a:pPr>
              <a:defRPr/>
            </a:pPr>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无记忆系统的交叉调制 </a:t>
            </a:r>
            <a:r>
              <a:rPr lang="en-US" altLang="zh-CN"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Cross Modulation)</a:t>
            </a:r>
          </a:p>
        </p:txBody>
      </p:sp>
      <p:sp>
        <p:nvSpPr>
          <p:cNvPr id="29703" name="Rectangle 3"/>
          <p:cNvSpPr>
            <a:spLocks noGrp="1" noChangeArrowheads="1"/>
          </p:cNvSpPr>
          <p:nvPr>
            <p:ph type="body" idx="1"/>
          </p:nvPr>
        </p:nvSpPr>
        <p:spPr>
          <a:xfrm>
            <a:off x="914400" y="1700213"/>
            <a:ext cx="8121650" cy="4114800"/>
          </a:xfrm>
        </p:spPr>
        <p:txBody>
          <a:bodyPr/>
          <a:lstStyle/>
          <a:p>
            <a:pPr>
              <a:lnSpc>
                <a:spcPts val="4000"/>
              </a:lnSpc>
              <a:buFont typeface="Wingdings" panose="05000000000000000000" pitchFamily="2" charset="2"/>
              <a:buNone/>
            </a:pPr>
            <a:r>
              <a:rPr lang="zh-CN" altLang="en-US" sz="2400" b="1" dirty="0" smtClean="0"/>
              <a:t>定义:一个信号的调制转移到另一个信号上，出现不希望有   </a:t>
            </a:r>
          </a:p>
          <a:p>
            <a:pPr>
              <a:lnSpc>
                <a:spcPts val="4000"/>
              </a:lnSpc>
              <a:buFont typeface="Wingdings" panose="05000000000000000000" pitchFamily="2" charset="2"/>
              <a:buNone/>
            </a:pPr>
            <a:r>
              <a:rPr lang="en-US" altLang="zh-CN" sz="2400" b="1" dirty="0"/>
              <a:t> </a:t>
            </a:r>
            <a:r>
              <a:rPr lang="en-US" altLang="zh-CN" sz="2400" b="1" dirty="0" smtClean="0"/>
              <a:t>        </a:t>
            </a:r>
            <a:r>
              <a:rPr lang="zh-CN" altLang="en-US" sz="2400" b="1" dirty="0" smtClean="0"/>
              <a:t>的调制，叫做交叉调制。</a:t>
            </a:r>
          </a:p>
          <a:p>
            <a:pPr>
              <a:buFont typeface="Wingdings" panose="05000000000000000000" pitchFamily="2" charset="2"/>
              <a:buNone/>
            </a:pPr>
            <a:endParaRPr lang="zh-CN" altLang="en-US" sz="2400" b="1" dirty="0" smtClean="0"/>
          </a:p>
          <a:p>
            <a:pPr>
              <a:buFont typeface="Wingdings" panose="05000000000000000000" pitchFamily="2" charset="2"/>
              <a:buNone/>
            </a:pPr>
            <a:r>
              <a:rPr lang="zh-CN" altLang="en-US" sz="2400" b="1" dirty="0" smtClean="0"/>
              <a:t>输入信号</a:t>
            </a:r>
          </a:p>
          <a:p>
            <a:pPr>
              <a:buFont typeface="Wingdings" panose="05000000000000000000" pitchFamily="2" charset="2"/>
              <a:buNone/>
            </a:pPr>
            <a:endParaRPr lang="en-US" altLang="zh-CN" sz="2400" b="1" dirty="0" smtClean="0"/>
          </a:p>
          <a:p>
            <a:pPr>
              <a:buFont typeface="Wingdings" panose="05000000000000000000" pitchFamily="2" charset="2"/>
              <a:buNone/>
            </a:pPr>
            <a:r>
              <a:rPr lang="zh-CN" altLang="en-US" sz="2400" b="1" dirty="0" smtClean="0"/>
              <a:t>将     代入                                               得</a:t>
            </a:r>
          </a:p>
          <a:p>
            <a:pPr>
              <a:buFont typeface="Wingdings" panose="05000000000000000000" pitchFamily="2" charset="2"/>
              <a:buNone/>
            </a:pPr>
            <a:endParaRPr lang="zh-CN" altLang="en-US" sz="2400" b="1" dirty="0" smtClean="0"/>
          </a:p>
        </p:txBody>
      </p:sp>
      <p:graphicFrame>
        <p:nvGraphicFramePr>
          <p:cNvPr id="29698" name="Object 4"/>
          <p:cNvGraphicFramePr>
            <a:graphicFrameLocks noChangeAspect="1"/>
          </p:cNvGraphicFramePr>
          <p:nvPr>
            <p:extLst>
              <p:ext uri="{D42A27DB-BD31-4B8C-83A1-F6EECF244321}">
                <p14:modId xmlns:p14="http://schemas.microsoft.com/office/powerpoint/2010/main" val="2205534521"/>
              </p:ext>
            </p:extLst>
          </p:nvPr>
        </p:nvGraphicFramePr>
        <p:xfrm>
          <a:off x="4514850" y="3670300"/>
          <a:ext cx="114300" cy="215900"/>
        </p:xfrm>
        <a:graphic>
          <a:graphicData uri="http://schemas.openxmlformats.org/presentationml/2006/ole">
            <mc:AlternateContent xmlns:mc="http://schemas.openxmlformats.org/markup-compatibility/2006">
              <mc:Choice xmlns:v="urn:schemas-microsoft-com:vml" Requires="v">
                <p:oleObj spid="_x0000_s131430" name="Equation" r:id="rId3" imgW="114120" imgH="215640" progId="Equation.3">
                  <p:embed/>
                </p:oleObj>
              </mc:Choice>
              <mc:Fallback>
                <p:oleObj name="Equation" r:id="rId3" imgW="114120" imgH="215640" progId="Equation.3">
                  <p:embed/>
                  <p:pic>
                    <p:nvPicPr>
                      <p:cNvPr id="296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67030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9" name="Object 5"/>
          <p:cNvGraphicFramePr>
            <a:graphicFrameLocks noChangeAspect="1"/>
          </p:cNvGraphicFramePr>
          <p:nvPr>
            <p:extLst>
              <p:ext uri="{D42A27DB-BD31-4B8C-83A1-F6EECF244321}">
                <p14:modId xmlns:p14="http://schemas.microsoft.com/office/powerpoint/2010/main" val="1541656654"/>
              </p:ext>
            </p:extLst>
          </p:nvPr>
        </p:nvGraphicFramePr>
        <p:xfrm>
          <a:off x="2362200" y="3327401"/>
          <a:ext cx="5489533" cy="501650"/>
        </p:xfrm>
        <a:graphic>
          <a:graphicData uri="http://schemas.openxmlformats.org/presentationml/2006/ole">
            <mc:AlternateContent xmlns:mc="http://schemas.openxmlformats.org/markup-compatibility/2006">
              <mc:Choice xmlns:v="urn:schemas-microsoft-com:vml" Requires="v">
                <p:oleObj spid="_x0000_s131431" name="Equation" r:id="rId5" imgW="2501640" imgH="228600" progId="Equation.3">
                  <p:embed/>
                </p:oleObj>
              </mc:Choice>
              <mc:Fallback>
                <p:oleObj name="Equation" r:id="rId5" imgW="2501640" imgH="228600" progId="Equation.3">
                  <p:embed/>
                  <p:pic>
                    <p:nvPicPr>
                      <p:cNvPr id="2969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327401"/>
                        <a:ext cx="5489533" cy="501650"/>
                      </a:xfrm>
                      <a:prstGeom prst="rect">
                        <a:avLst/>
                      </a:prstGeom>
                      <a:noFill/>
                      <a:ln>
                        <a:noFill/>
                      </a:ln>
                      <a:effectLst/>
                      <a:extLst/>
                    </p:spPr>
                  </p:pic>
                </p:oleObj>
              </mc:Fallback>
            </mc:AlternateContent>
          </a:graphicData>
        </a:graphic>
      </p:graphicFrame>
      <p:graphicFrame>
        <p:nvGraphicFramePr>
          <p:cNvPr id="29700" name="Object 6"/>
          <p:cNvGraphicFramePr>
            <a:graphicFrameLocks noChangeAspect="1"/>
          </p:cNvGraphicFramePr>
          <p:nvPr>
            <p:extLst>
              <p:ext uri="{D42A27DB-BD31-4B8C-83A1-F6EECF244321}">
                <p14:modId xmlns:p14="http://schemas.microsoft.com/office/powerpoint/2010/main" val="2890831666"/>
              </p:ext>
            </p:extLst>
          </p:nvPr>
        </p:nvGraphicFramePr>
        <p:xfrm>
          <a:off x="1371600" y="4038600"/>
          <a:ext cx="408781" cy="656969"/>
        </p:xfrm>
        <a:graphic>
          <a:graphicData uri="http://schemas.openxmlformats.org/presentationml/2006/ole">
            <mc:AlternateContent xmlns:mc="http://schemas.openxmlformats.org/markup-compatibility/2006">
              <mc:Choice xmlns:v="urn:schemas-microsoft-com:vml" Requires="v">
                <p:oleObj spid="_x0000_s131432" name="Equation" r:id="rId7" imgW="139680" imgH="228600" progId="Equation.3">
                  <p:embed/>
                </p:oleObj>
              </mc:Choice>
              <mc:Fallback>
                <p:oleObj name="Equation" r:id="rId7" imgW="139680" imgH="228600" progId="Equation.3">
                  <p:embed/>
                  <p:pic>
                    <p:nvPicPr>
                      <p:cNvPr id="2970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4038600"/>
                        <a:ext cx="408781" cy="656969"/>
                      </a:xfrm>
                      <a:prstGeom prst="rect">
                        <a:avLst/>
                      </a:prstGeom>
                      <a:noFill/>
                      <a:ln>
                        <a:noFill/>
                      </a:ln>
                      <a:effectLst/>
                      <a:extLst/>
                    </p:spPr>
                  </p:pic>
                </p:oleObj>
              </mc:Fallback>
            </mc:AlternateContent>
          </a:graphicData>
        </a:graphic>
      </p:graphicFrame>
      <p:graphicFrame>
        <p:nvGraphicFramePr>
          <p:cNvPr id="29701" name="Object 7"/>
          <p:cNvGraphicFramePr>
            <a:graphicFrameLocks noChangeAspect="1"/>
          </p:cNvGraphicFramePr>
          <p:nvPr>
            <p:extLst>
              <p:ext uri="{D42A27DB-BD31-4B8C-83A1-F6EECF244321}">
                <p14:modId xmlns:p14="http://schemas.microsoft.com/office/powerpoint/2010/main" val="2155231260"/>
              </p:ext>
            </p:extLst>
          </p:nvPr>
        </p:nvGraphicFramePr>
        <p:xfrm>
          <a:off x="2373922" y="4101402"/>
          <a:ext cx="3798277" cy="585374"/>
        </p:xfrm>
        <a:graphic>
          <a:graphicData uri="http://schemas.openxmlformats.org/presentationml/2006/ole">
            <mc:AlternateContent xmlns:mc="http://schemas.openxmlformats.org/markup-compatibility/2006">
              <mc:Choice xmlns:v="urn:schemas-microsoft-com:vml" Requires="v">
                <p:oleObj spid="_x0000_s131433" name="Equation" r:id="rId9" imgW="1612800" imgH="253800" progId="Equation.3">
                  <p:embed/>
                </p:oleObj>
              </mc:Choice>
              <mc:Fallback>
                <p:oleObj name="Equation" r:id="rId9" imgW="1612800" imgH="253800" progId="Equation.3">
                  <p:embed/>
                  <p:pic>
                    <p:nvPicPr>
                      <p:cNvPr id="2970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3922" y="4101402"/>
                        <a:ext cx="3798277" cy="585374"/>
                      </a:xfrm>
                      <a:prstGeom prst="rect">
                        <a:avLst/>
                      </a:prstGeom>
                      <a:noFill/>
                      <a:ln>
                        <a:noFill/>
                      </a:ln>
                      <a:effectLst/>
                      <a:extLst/>
                    </p:spPr>
                  </p:pic>
                </p:oleObj>
              </mc:Fallback>
            </mc:AlternateContent>
          </a:graphicData>
        </a:graphic>
      </p:graphicFrame>
      <p:sp>
        <p:nvSpPr>
          <p:cNvPr id="425992" name="Rectangle 8"/>
          <p:cNvSpPr>
            <a:spLocks noChangeArrowheads="1"/>
          </p:cNvSpPr>
          <p:nvPr/>
        </p:nvSpPr>
        <p:spPr bwMode="auto">
          <a:xfrm>
            <a:off x="3810000" y="3321050"/>
            <a:ext cx="2514600" cy="53340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5993" name="Rectangle 9"/>
          <p:cNvSpPr>
            <a:spLocks noChangeArrowheads="1"/>
          </p:cNvSpPr>
          <p:nvPr/>
        </p:nvSpPr>
        <p:spPr bwMode="auto">
          <a:xfrm>
            <a:off x="6553200" y="3321050"/>
            <a:ext cx="1371600" cy="533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866280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5992"/>
                                        </p:tgtEl>
                                        <p:attrNameLst>
                                          <p:attrName>style.visibility</p:attrName>
                                        </p:attrNameLst>
                                      </p:cBhvr>
                                      <p:to>
                                        <p:strVal val="visible"/>
                                      </p:to>
                                    </p:set>
                                  </p:childTnLst>
                                  <p:subTnLst>
                                    <p:set>
                                      <p:cBhvr override="childStyle">
                                        <p:cTn dur="1" fill="hold" display="0" masterRel="nextClick" afterEffect="1"/>
                                        <p:tgtEl>
                                          <p:spTgt spid="425992"/>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5993"/>
                                        </p:tgtEl>
                                        <p:attrNameLst>
                                          <p:attrName>style.visibility</p:attrName>
                                        </p:attrNameLst>
                                      </p:cBhvr>
                                      <p:to>
                                        <p:strVal val="visible"/>
                                      </p:to>
                                    </p:set>
                                  </p:childTnLst>
                                  <p:subTnLst>
                                    <p:set>
                                      <p:cBhvr override="childStyle">
                                        <p:cTn dur="1" fill="hold" display="0" masterRel="nextClick" afterEffect="1"/>
                                        <p:tgtEl>
                                          <p:spTgt spid="42599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92" grpId="0" animBg="1"/>
      <p:bldP spid="42599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107950" y="1036638"/>
          <a:ext cx="9045575" cy="4614862"/>
        </p:xfrm>
        <a:graphic>
          <a:graphicData uri="http://schemas.openxmlformats.org/presentationml/2006/ole">
            <mc:AlternateContent xmlns:mc="http://schemas.openxmlformats.org/markup-compatibility/2006">
              <mc:Choice xmlns:v="urn:schemas-microsoft-com:vml" Requires="v">
                <p:oleObj spid="_x0000_s153602" name="Equation" r:id="rId4" imgW="5206680" imgH="2984400" progId="Equation.3">
                  <p:embed/>
                </p:oleObj>
              </mc:Choice>
              <mc:Fallback>
                <p:oleObj name="Equation" r:id="rId4" imgW="5206680" imgH="2984400" progId="Equation.3">
                  <p:embed/>
                  <p:pic>
                    <p:nvPicPr>
                      <p:cNvPr id="296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036638"/>
                        <a:ext cx="9045575" cy="461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0211" name="Rectangle 3"/>
          <p:cNvSpPr>
            <a:spLocks noChangeArrowheads="1"/>
          </p:cNvSpPr>
          <p:nvPr/>
        </p:nvSpPr>
        <p:spPr bwMode="auto">
          <a:xfrm>
            <a:off x="2411413" y="4319588"/>
            <a:ext cx="876300" cy="61595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90212" name="Rectangle 4"/>
          <p:cNvSpPr>
            <a:spLocks noChangeArrowheads="1"/>
          </p:cNvSpPr>
          <p:nvPr/>
        </p:nvSpPr>
        <p:spPr bwMode="auto">
          <a:xfrm>
            <a:off x="611188" y="5051425"/>
            <a:ext cx="1081087" cy="538163"/>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90213" name="Rectangle 5"/>
          <p:cNvSpPr>
            <a:spLocks noChangeArrowheads="1"/>
          </p:cNvSpPr>
          <p:nvPr/>
        </p:nvSpPr>
        <p:spPr bwMode="auto">
          <a:xfrm>
            <a:off x="3708400" y="981075"/>
            <a:ext cx="1343025" cy="461963"/>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95286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02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02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0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11" grpId="0" animBg="1"/>
      <p:bldP spid="990212" grpId="0" animBg="1"/>
      <p:bldP spid="9902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Rectangle 2"/>
          <p:cNvSpPr>
            <a:spLocks noGrp="1" noChangeArrowheads="1"/>
          </p:cNvSpPr>
          <p:nvPr>
            <p:ph type="body" sz="half" idx="1"/>
          </p:nvPr>
        </p:nvSpPr>
        <p:spPr>
          <a:xfrm>
            <a:off x="900113" y="908050"/>
            <a:ext cx="7127875" cy="4114800"/>
          </a:xfrm>
        </p:spPr>
        <p:txBody>
          <a:bodyPr/>
          <a:lstStyle/>
          <a:p>
            <a:pPr eaLnBrk="1" hangingPunct="1">
              <a:buFont typeface="Wingdings" panose="05000000000000000000" pitchFamily="2" charset="2"/>
              <a:buNone/>
            </a:pPr>
            <a:r>
              <a:rPr lang="zh-CN" altLang="en-US" sz="2400" b="1" smtClean="0"/>
              <a:t>其中交叉调制项为</a:t>
            </a:r>
          </a:p>
        </p:txBody>
      </p:sp>
      <p:graphicFrame>
        <p:nvGraphicFramePr>
          <p:cNvPr id="30722" name="Object 5"/>
          <p:cNvGraphicFramePr>
            <a:graphicFrameLocks noGrp="1" noChangeAspect="1"/>
          </p:cNvGraphicFramePr>
          <p:nvPr>
            <p:ph sz="quarter" idx="2"/>
          </p:nvPr>
        </p:nvGraphicFramePr>
        <p:xfrm>
          <a:off x="1908175" y="4149725"/>
          <a:ext cx="558800" cy="452438"/>
        </p:xfrm>
        <a:graphic>
          <a:graphicData uri="http://schemas.openxmlformats.org/presentationml/2006/ole">
            <mc:AlternateContent xmlns:mc="http://schemas.openxmlformats.org/markup-compatibility/2006">
              <mc:Choice xmlns:v="urn:schemas-microsoft-com:vml" Requires="v">
                <p:oleObj spid="_x0000_s154626" name="公式" r:id="rId4" imgW="266400" imgH="215640" progId="Equation.3">
                  <p:embed/>
                </p:oleObj>
              </mc:Choice>
              <mc:Fallback>
                <p:oleObj name="公式" r:id="rId4" imgW="266400" imgH="215640" progId="Equation.3">
                  <p:embed/>
                  <p:pic>
                    <p:nvPicPr>
                      <p:cNvPr id="3072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4149725"/>
                        <a:ext cx="5588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3" name="Object 3"/>
          <p:cNvGraphicFramePr>
            <a:graphicFrameLocks noChangeAspect="1"/>
          </p:cNvGraphicFramePr>
          <p:nvPr/>
        </p:nvGraphicFramePr>
        <p:xfrm>
          <a:off x="1116013" y="1557338"/>
          <a:ext cx="6926262" cy="1173162"/>
        </p:xfrm>
        <a:graphic>
          <a:graphicData uri="http://schemas.openxmlformats.org/presentationml/2006/ole">
            <mc:AlternateContent xmlns:mc="http://schemas.openxmlformats.org/markup-compatibility/2006">
              <mc:Choice xmlns:v="urn:schemas-microsoft-com:vml" Requires="v">
                <p:oleObj spid="_x0000_s154627" name="公式" r:id="rId6" imgW="3670200" imgH="698400" progId="Equation.3">
                  <p:embed/>
                </p:oleObj>
              </mc:Choice>
              <mc:Fallback>
                <p:oleObj name="公式" r:id="rId6" imgW="3670200" imgH="698400" progId="Equation.3">
                  <p:embed/>
                  <p:pic>
                    <p:nvPicPr>
                      <p:cNvPr id="3072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1557338"/>
                        <a:ext cx="6926262" cy="117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4" name="Object 4"/>
          <p:cNvGraphicFramePr>
            <a:graphicFrameLocks noChangeAspect="1"/>
          </p:cNvGraphicFramePr>
          <p:nvPr/>
        </p:nvGraphicFramePr>
        <p:xfrm>
          <a:off x="827088" y="5084763"/>
          <a:ext cx="7593012" cy="744537"/>
        </p:xfrm>
        <a:graphic>
          <a:graphicData uri="http://schemas.openxmlformats.org/presentationml/2006/ole">
            <mc:AlternateContent xmlns:mc="http://schemas.openxmlformats.org/markup-compatibility/2006">
              <mc:Choice xmlns:v="urn:schemas-microsoft-com:vml" Requires="v">
                <p:oleObj spid="_x0000_s154628" name="公式" r:id="rId8" imgW="4025880" imgH="444240" progId="Equation.3">
                  <p:embed/>
                </p:oleObj>
              </mc:Choice>
              <mc:Fallback>
                <p:oleObj name="公式" r:id="rId8" imgW="4025880" imgH="444240" progId="Equation.3">
                  <p:embed/>
                  <p:pic>
                    <p:nvPicPr>
                      <p:cNvPr id="3072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8" y="5084763"/>
                        <a:ext cx="7593012" cy="74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8" name="Text Box 8"/>
          <p:cNvSpPr txBox="1">
            <a:spLocks noChangeArrowheads="1"/>
          </p:cNvSpPr>
          <p:nvPr/>
        </p:nvSpPr>
        <p:spPr bwMode="auto">
          <a:xfrm>
            <a:off x="539750" y="2852738"/>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b="1"/>
              <a:t>式中</a:t>
            </a:r>
          </a:p>
        </p:txBody>
      </p:sp>
      <p:sp>
        <p:nvSpPr>
          <p:cNvPr id="30729" name="Text Box 9"/>
          <p:cNvSpPr txBox="1">
            <a:spLocks noChangeArrowheads="1"/>
          </p:cNvSpPr>
          <p:nvPr/>
        </p:nvSpPr>
        <p:spPr bwMode="auto">
          <a:xfrm>
            <a:off x="827088" y="4170363"/>
            <a:ext cx="817245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即调制从    转移到频率为     的信号上。</a:t>
            </a:r>
            <a:r>
              <a:rPr lang="en-US" altLang="zh-CN" b="1">
                <a:latin typeface="Times New Roman" panose="02020603050405020304" pitchFamily="18" charset="0"/>
              </a:rPr>
              <a:t>M</a:t>
            </a:r>
            <a:r>
              <a:rPr lang="en-US" altLang="zh-CN" b="1" baseline="30000">
                <a:latin typeface="Times New Roman" panose="02020603050405020304" pitchFamily="18" charset="0"/>
              </a:rPr>
              <a:t>’</a:t>
            </a:r>
            <a:r>
              <a:rPr lang="zh-CN" altLang="en-US" b="1">
                <a:latin typeface="Times New Roman" panose="02020603050405020304" pitchFamily="18" charset="0"/>
              </a:rPr>
              <a:t>可以测量求得。</a:t>
            </a:r>
          </a:p>
          <a:p>
            <a:pPr algn="l" eaLnBrk="1" hangingPunct="1">
              <a:spcBef>
                <a:spcPct val="50000"/>
              </a:spcBef>
            </a:pPr>
            <a:r>
              <a:rPr lang="zh-CN" altLang="en-US" b="1">
                <a:latin typeface="Times New Roman" panose="02020603050405020304" pitchFamily="18" charset="0"/>
              </a:rPr>
              <a:t>因为：</a:t>
            </a:r>
          </a:p>
        </p:txBody>
      </p:sp>
      <p:graphicFrame>
        <p:nvGraphicFramePr>
          <p:cNvPr id="30725" name="Object 13"/>
          <p:cNvGraphicFramePr>
            <a:graphicFrameLocks noChangeAspect="1"/>
          </p:cNvGraphicFramePr>
          <p:nvPr/>
        </p:nvGraphicFramePr>
        <p:xfrm>
          <a:off x="2268538" y="3141663"/>
          <a:ext cx="4679950" cy="1017587"/>
        </p:xfrm>
        <a:graphic>
          <a:graphicData uri="http://schemas.openxmlformats.org/presentationml/2006/ole">
            <mc:AlternateContent xmlns:mc="http://schemas.openxmlformats.org/markup-compatibility/2006">
              <mc:Choice xmlns:v="urn:schemas-microsoft-com:vml" Requires="v">
                <p:oleObj spid="_x0000_s154629" name="公式" r:id="rId10" imgW="2806560" imgH="609480" progId="Equation.3">
                  <p:embed/>
                </p:oleObj>
              </mc:Choice>
              <mc:Fallback>
                <p:oleObj name="公式" r:id="rId10" imgW="2806560" imgH="609480" progId="Equation.3">
                  <p:embed/>
                  <p:pic>
                    <p:nvPicPr>
                      <p:cNvPr id="30725"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68538" y="3141663"/>
                        <a:ext cx="4679950" cy="1017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6" name="Object 14"/>
          <p:cNvGraphicFramePr>
            <a:graphicFrameLocks noChangeAspect="1"/>
          </p:cNvGraphicFramePr>
          <p:nvPr/>
        </p:nvGraphicFramePr>
        <p:xfrm>
          <a:off x="4127500" y="4170363"/>
          <a:ext cx="585788" cy="452437"/>
        </p:xfrm>
        <a:graphic>
          <a:graphicData uri="http://schemas.openxmlformats.org/presentationml/2006/ole">
            <mc:AlternateContent xmlns:mc="http://schemas.openxmlformats.org/markup-compatibility/2006">
              <mc:Choice xmlns:v="urn:schemas-microsoft-com:vml" Requires="v">
                <p:oleObj spid="_x0000_s154630" name="公式" r:id="rId12" imgW="279360" imgH="215640" progId="Equation.3">
                  <p:embed/>
                </p:oleObj>
              </mc:Choice>
              <mc:Fallback>
                <p:oleObj name="公式" r:id="rId12" imgW="279360" imgH="215640" progId="Equation.3">
                  <p:embed/>
                  <p:pic>
                    <p:nvPicPr>
                      <p:cNvPr id="30726"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27500" y="4170363"/>
                        <a:ext cx="585788"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712705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0"/>
            <a:ext cx="7793038" cy="1143001"/>
          </a:xfrm>
        </p:spPr>
        <p:txBody>
          <a:bodyPr/>
          <a:lstStyle/>
          <a:p>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功率放大器线性化技术</a:t>
            </a:r>
          </a:p>
        </p:txBody>
      </p:sp>
      <p:sp>
        <p:nvSpPr>
          <p:cNvPr id="47107" name="Rectangle 3"/>
          <p:cNvSpPr>
            <a:spLocks noGrp="1" noChangeArrowheads="1"/>
          </p:cNvSpPr>
          <p:nvPr>
            <p:ph type="body" idx="1"/>
          </p:nvPr>
        </p:nvSpPr>
        <p:spPr>
          <a:xfrm>
            <a:off x="323850" y="1196975"/>
            <a:ext cx="8424863" cy="5040313"/>
          </a:xfrm>
        </p:spPr>
        <p:txBody>
          <a:bodyPr/>
          <a:lstStyle/>
          <a:p>
            <a:pPr>
              <a:lnSpc>
                <a:spcPct val="90000"/>
              </a:lnSpc>
              <a:buFont typeface="Wingdings" panose="05000000000000000000" pitchFamily="2" charset="2"/>
              <a:buNone/>
            </a:pPr>
            <a:r>
              <a:rPr lang="zh-CN" altLang="en-US" sz="2000" smtClean="0"/>
              <a:t>         </a:t>
            </a:r>
            <a:r>
              <a:rPr lang="zh-CN" altLang="en-US" sz="2400" b="1" smtClean="0"/>
              <a:t>功率放大器是现代通信系统中非常重要的组成部分，收</a:t>
            </a:r>
          </a:p>
          <a:p>
            <a:pPr>
              <a:lnSpc>
                <a:spcPct val="90000"/>
              </a:lnSpc>
              <a:buFont typeface="Wingdings" panose="05000000000000000000" pitchFamily="2" charset="2"/>
              <a:buNone/>
            </a:pPr>
            <a:r>
              <a:rPr lang="zh-CN" altLang="en-US" sz="2400" b="1" smtClean="0"/>
              <a:t>发端的线性放大和频率变换是保证能够正确解调数字调制信</a:t>
            </a:r>
          </a:p>
          <a:p>
            <a:pPr>
              <a:lnSpc>
                <a:spcPct val="90000"/>
              </a:lnSpc>
              <a:buFont typeface="Wingdings" panose="05000000000000000000" pitchFamily="2" charset="2"/>
              <a:buNone/>
            </a:pPr>
            <a:r>
              <a:rPr lang="zh-CN" altLang="en-US" sz="2400" b="1" smtClean="0"/>
              <a:t>号的必要条件。</a:t>
            </a:r>
            <a:r>
              <a:rPr lang="zh-CN" altLang="en-US" sz="2400" b="1" smtClean="0">
                <a:latin typeface="Times New Roman" panose="02020603050405020304" pitchFamily="18" charset="0"/>
              </a:rPr>
              <a:t>现在通信系统均采用了</a:t>
            </a:r>
            <a:r>
              <a:rPr lang="en-US" altLang="zh-CN" sz="2400" b="1" smtClean="0">
                <a:latin typeface="Times New Roman" panose="02020603050405020304" pitchFamily="18" charset="0"/>
              </a:rPr>
              <a:t>QPSK,64QAM</a:t>
            </a:r>
            <a:r>
              <a:rPr lang="zh-CN" altLang="en-US" sz="2400" b="1" smtClean="0">
                <a:latin typeface="Times New Roman" panose="02020603050405020304" pitchFamily="18" charset="0"/>
              </a:rPr>
              <a:t>等线性</a:t>
            </a:r>
          </a:p>
          <a:p>
            <a:pPr>
              <a:lnSpc>
                <a:spcPct val="90000"/>
              </a:lnSpc>
              <a:buFont typeface="Wingdings" panose="05000000000000000000" pitchFamily="2" charset="2"/>
              <a:buNone/>
            </a:pPr>
            <a:r>
              <a:rPr lang="zh-CN" altLang="en-US" sz="2400" b="1" smtClean="0">
                <a:latin typeface="Times New Roman" panose="02020603050405020304" pitchFamily="18" charset="0"/>
              </a:rPr>
              <a:t>调制技术，这些调制方法对功放的非线性特性非常敏感，因</a:t>
            </a:r>
          </a:p>
          <a:p>
            <a:pPr>
              <a:lnSpc>
                <a:spcPct val="90000"/>
              </a:lnSpc>
              <a:buFont typeface="Wingdings" panose="05000000000000000000" pitchFamily="2" charset="2"/>
              <a:buNone/>
            </a:pPr>
            <a:r>
              <a:rPr lang="zh-CN" altLang="en-US" sz="2400" b="1" smtClean="0">
                <a:latin typeface="Times New Roman" panose="02020603050405020304" pitchFamily="18" charset="0"/>
              </a:rPr>
              <a:t>而对放大器有更高的线性要求，以避免对邻近信道的干扰，</a:t>
            </a:r>
          </a:p>
          <a:p>
            <a:pPr>
              <a:lnSpc>
                <a:spcPct val="90000"/>
              </a:lnSpc>
              <a:buFont typeface="Wingdings" panose="05000000000000000000" pitchFamily="2" charset="2"/>
              <a:buNone/>
            </a:pPr>
            <a:r>
              <a:rPr lang="zh-CN" altLang="en-US" sz="2400" b="1" smtClean="0">
                <a:latin typeface="Times New Roman" panose="02020603050405020304" pitchFamily="18" charset="0"/>
              </a:rPr>
              <a:t>保证调制的窄带特性。</a:t>
            </a:r>
            <a:r>
              <a:rPr lang="zh-CN" altLang="en-US" sz="2400" b="1" smtClean="0">
                <a:latin typeface="宋体" panose="02010600030101010101" pitchFamily="2" charset="-122"/>
              </a:rPr>
              <a:t>设计具有高度线性的宽带功率放大器</a:t>
            </a:r>
          </a:p>
          <a:p>
            <a:pPr>
              <a:lnSpc>
                <a:spcPct val="90000"/>
              </a:lnSpc>
              <a:buFont typeface="Wingdings" panose="05000000000000000000" pitchFamily="2" charset="2"/>
              <a:buNone/>
            </a:pPr>
            <a:r>
              <a:rPr lang="zh-CN" altLang="en-US" sz="2400" b="1" smtClean="0">
                <a:latin typeface="宋体" panose="02010600030101010101" pitchFamily="2" charset="-122"/>
              </a:rPr>
              <a:t>显得十分必要。</a:t>
            </a:r>
          </a:p>
          <a:p>
            <a:pPr>
              <a:lnSpc>
                <a:spcPct val="90000"/>
              </a:lnSpc>
              <a:buFont typeface="Wingdings" panose="05000000000000000000" pitchFamily="2" charset="2"/>
              <a:buNone/>
            </a:pPr>
            <a:r>
              <a:rPr lang="zh-CN" altLang="en-US" sz="2400" b="1" smtClean="0">
                <a:latin typeface="宋体" panose="02010600030101010101" pitchFamily="2" charset="-122"/>
              </a:rPr>
              <a:t>    </a:t>
            </a:r>
            <a:r>
              <a:rPr lang="en-US" altLang="zh-CN" sz="2400" b="1" smtClean="0">
                <a:latin typeface="Times New Roman" panose="02020603050405020304" pitchFamily="18" charset="0"/>
              </a:rPr>
              <a:t>A</a:t>
            </a:r>
            <a:r>
              <a:rPr lang="zh-CN" altLang="en-US" sz="2400" b="1" smtClean="0">
                <a:latin typeface="Times New Roman" panose="02020603050405020304" pitchFamily="18" charset="0"/>
              </a:rPr>
              <a:t>类放大器具有最好的线性，但效率过低。</a:t>
            </a:r>
            <a:r>
              <a:rPr lang="en-US" altLang="zh-CN" sz="2400" b="1" smtClean="0">
                <a:latin typeface="Times New Roman" panose="02020603050405020304" pitchFamily="18" charset="0"/>
              </a:rPr>
              <a:t>A</a:t>
            </a:r>
            <a:r>
              <a:rPr lang="zh-CN" altLang="en-US" sz="2400" b="1" smtClean="0">
                <a:latin typeface="Times New Roman" panose="02020603050405020304" pitchFamily="18" charset="0"/>
              </a:rPr>
              <a:t>类放大器的</a:t>
            </a:r>
          </a:p>
          <a:p>
            <a:pPr>
              <a:lnSpc>
                <a:spcPct val="90000"/>
              </a:lnSpc>
              <a:buFont typeface="Wingdings" panose="05000000000000000000" pitchFamily="2" charset="2"/>
              <a:buNone/>
            </a:pPr>
            <a:r>
              <a:rPr lang="zh-CN" altLang="en-US" sz="2400" b="1" smtClean="0">
                <a:latin typeface="Times New Roman" panose="02020603050405020304" pitchFamily="18" charset="0"/>
              </a:rPr>
              <a:t>偏置使其工作在线性区域的中间部分，</a:t>
            </a:r>
            <a:r>
              <a:rPr lang="en-US" altLang="zh-CN" sz="2400" b="1" smtClean="0">
                <a:latin typeface="Times New Roman" panose="02020603050405020304" pitchFamily="18" charset="0"/>
              </a:rPr>
              <a:t>RF</a:t>
            </a:r>
            <a:r>
              <a:rPr lang="zh-CN" altLang="en-US" sz="2400" b="1" smtClean="0">
                <a:latin typeface="Times New Roman" panose="02020603050405020304" pitchFamily="18" charset="0"/>
              </a:rPr>
              <a:t>信号不可能超出到</a:t>
            </a:r>
          </a:p>
          <a:p>
            <a:pPr>
              <a:lnSpc>
                <a:spcPct val="90000"/>
              </a:lnSpc>
              <a:buFont typeface="Wingdings" panose="05000000000000000000" pitchFamily="2" charset="2"/>
              <a:buNone/>
            </a:pPr>
            <a:r>
              <a:rPr lang="zh-CN" altLang="en-US" sz="2400" b="1" smtClean="0">
                <a:latin typeface="Times New Roman" panose="02020603050405020304" pitchFamily="18" charset="0"/>
              </a:rPr>
              <a:t>非线性区域。但由于其效率低下，</a:t>
            </a:r>
            <a:r>
              <a:rPr lang="en-US" altLang="zh-CN" sz="2400" b="1" smtClean="0">
                <a:latin typeface="Times New Roman" panose="02020603050405020304" pitchFamily="18" charset="0"/>
              </a:rPr>
              <a:t>A</a:t>
            </a:r>
            <a:r>
              <a:rPr lang="zh-CN" altLang="en-US" sz="2400" b="1" smtClean="0">
                <a:latin typeface="Times New Roman" panose="02020603050405020304" pitchFamily="18" charset="0"/>
              </a:rPr>
              <a:t>类放大器一般避免使用。</a:t>
            </a:r>
          </a:p>
          <a:p>
            <a:pPr>
              <a:lnSpc>
                <a:spcPct val="90000"/>
              </a:lnSpc>
              <a:buFont typeface="Wingdings" panose="05000000000000000000" pitchFamily="2" charset="2"/>
              <a:buNone/>
            </a:pPr>
            <a:r>
              <a:rPr lang="zh-CN" altLang="en-US" sz="2400" b="1" smtClean="0">
                <a:latin typeface="Times New Roman" panose="02020603050405020304" pitchFamily="18" charset="0"/>
              </a:rPr>
              <a:t>此外还有</a:t>
            </a:r>
            <a:r>
              <a:rPr lang="en-US" altLang="zh-CN" sz="2400" b="1" smtClean="0">
                <a:latin typeface="Times New Roman" panose="02020603050405020304" pitchFamily="18" charset="0"/>
              </a:rPr>
              <a:t>AB</a:t>
            </a:r>
            <a:r>
              <a:rPr lang="zh-CN" altLang="en-US" sz="2400" b="1" smtClean="0">
                <a:latin typeface="Times New Roman" panose="02020603050405020304" pitchFamily="18" charset="0"/>
              </a:rPr>
              <a:t>类，</a:t>
            </a:r>
            <a:r>
              <a:rPr lang="en-US" altLang="zh-CN" sz="2400" b="1" smtClean="0">
                <a:latin typeface="Times New Roman" panose="02020603050405020304" pitchFamily="18" charset="0"/>
              </a:rPr>
              <a:t>B</a:t>
            </a:r>
            <a:r>
              <a:rPr lang="zh-CN" altLang="en-US" sz="2400" b="1" smtClean="0">
                <a:latin typeface="Times New Roman" panose="02020603050405020304" pitchFamily="18" charset="0"/>
              </a:rPr>
              <a:t>类，</a:t>
            </a:r>
            <a:r>
              <a:rPr lang="en-US" altLang="zh-CN" sz="2400" b="1" smtClean="0">
                <a:latin typeface="Times New Roman" panose="02020603050405020304" pitchFamily="18" charset="0"/>
              </a:rPr>
              <a:t>C</a:t>
            </a:r>
            <a:r>
              <a:rPr lang="zh-CN" altLang="en-US" sz="2400" b="1" smtClean="0">
                <a:latin typeface="Times New Roman" panose="02020603050405020304" pitchFamily="18" charset="0"/>
              </a:rPr>
              <a:t>类偏置放大器，这些放大器通过使放</a:t>
            </a:r>
          </a:p>
          <a:p>
            <a:pPr>
              <a:lnSpc>
                <a:spcPct val="90000"/>
              </a:lnSpc>
              <a:buFont typeface="Wingdings" panose="05000000000000000000" pitchFamily="2" charset="2"/>
              <a:buNone/>
            </a:pPr>
            <a:r>
              <a:rPr lang="zh-CN" altLang="en-US" sz="2400" b="1" smtClean="0">
                <a:latin typeface="Times New Roman" panose="02020603050405020304" pitchFamily="18" charset="0"/>
              </a:rPr>
              <a:t>大器工作在更接近截止电流的工作点上达到较高的效率。    </a:t>
            </a:r>
          </a:p>
        </p:txBody>
      </p:sp>
    </p:spTree>
    <p:extLst>
      <p:ext uri="{BB962C8B-B14F-4D97-AF65-F5344CB8AC3E}">
        <p14:creationId xmlns:p14="http://schemas.microsoft.com/office/powerpoint/2010/main" val="14936356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055200" y="-5862"/>
            <a:ext cx="7793038" cy="1143001"/>
          </a:xfrm>
        </p:spPr>
        <p:txBody>
          <a:bodyPr/>
          <a:lstStyle/>
          <a:p>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功率回退</a:t>
            </a:r>
            <a:r>
              <a:rPr lang="zh-CN" altLang="en-US"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法</a:t>
            </a:r>
            <a:r>
              <a:rPr lang="en-US" altLang="zh-CN"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(Power Back-off)</a:t>
            </a:r>
            <a:endPar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772" name="Rectangle 3"/>
          <p:cNvSpPr>
            <a:spLocks noGrp="1" noChangeArrowheads="1"/>
          </p:cNvSpPr>
          <p:nvPr>
            <p:ph type="body" sz="half" idx="1"/>
          </p:nvPr>
        </p:nvSpPr>
        <p:spPr/>
        <p:txBody>
          <a:bodyPr/>
          <a:lstStyle/>
          <a:p>
            <a:pPr>
              <a:buFont typeface="Wingdings" panose="05000000000000000000" pitchFamily="2" charset="2"/>
              <a:buNone/>
            </a:pPr>
            <a:endParaRPr lang="zh-CN" altLang="en-US" b="1" smtClean="0"/>
          </a:p>
          <a:p>
            <a:pPr>
              <a:buFont typeface="Wingdings" panose="05000000000000000000" pitchFamily="2" charset="2"/>
              <a:buNone/>
            </a:pPr>
            <a:endParaRPr lang="zh-CN" altLang="en-US" smtClean="0"/>
          </a:p>
        </p:txBody>
      </p:sp>
      <p:graphicFrame>
        <p:nvGraphicFramePr>
          <p:cNvPr id="32770" name="Object 4"/>
          <p:cNvGraphicFramePr>
            <a:graphicFrameLocks noGrp="1" noChangeAspect="1"/>
          </p:cNvGraphicFramePr>
          <p:nvPr>
            <p:ph sz="half" idx="2"/>
          </p:nvPr>
        </p:nvGraphicFramePr>
        <p:xfrm>
          <a:off x="-180975" y="1412875"/>
          <a:ext cx="5616575" cy="3786188"/>
        </p:xfrm>
        <a:graphic>
          <a:graphicData uri="http://schemas.openxmlformats.org/presentationml/2006/ole">
            <mc:AlternateContent xmlns:mc="http://schemas.openxmlformats.org/markup-compatibility/2006">
              <mc:Choice xmlns:v="urn:schemas-microsoft-com:vml" Requires="v">
                <p:oleObj spid="_x0000_s151567" name="Graph" r:id="rId4" imgW="4115520" imgH="2773440" progId="Origin50.Graph">
                  <p:embed/>
                </p:oleObj>
              </mc:Choice>
              <mc:Fallback>
                <p:oleObj name="Graph" r:id="rId4" imgW="4115520" imgH="2773440" progId="Origin50.Graph">
                  <p:embed/>
                  <p:pic>
                    <p:nvPicPr>
                      <p:cNvPr id="3277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1412875"/>
                        <a:ext cx="5616575" cy="37861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Text Box 5"/>
          <p:cNvSpPr txBox="1">
            <a:spLocks noChangeArrowheads="1"/>
          </p:cNvSpPr>
          <p:nvPr/>
        </p:nvSpPr>
        <p:spPr bwMode="auto">
          <a:xfrm>
            <a:off x="5038725" y="1052513"/>
            <a:ext cx="4105275" cy="539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i="0" dirty="0">
                <a:solidFill>
                  <a:srgbClr val="0000FF"/>
                </a:solidFill>
              </a:rPr>
              <a:t>功率回退法</a:t>
            </a:r>
            <a:r>
              <a:rPr lang="en-US" altLang="zh-CN" sz="2000" i="0" dirty="0"/>
              <a:t>:</a:t>
            </a:r>
            <a:r>
              <a:rPr lang="zh-CN" altLang="en-US" sz="2000" i="0" dirty="0"/>
              <a:t>把功率放大器的输入功率从压缩点向后回退几个，工作在远小于压缩点的电平上，使功率放大器脱离饱和区，进入线性工作区，从而改善功率放大器的三阶交调系数。一般情况，当基波功率降低</a:t>
            </a:r>
            <a:r>
              <a:rPr lang="en-US" altLang="zh-CN" sz="2000" i="0" dirty="0"/>
              <a:t>1dB</a:t>
            </a:r>
            <a:r>
              <a:rPr lang="zh-CN" altLang="en-US" sz="2000" i="0" dirty="0"/>
              <a:t>时，三阶交调失真改善</a:t>
            </a:r>
            <a:r>
              <a:rPr lang="en-US" altLang="zh-CN" sz="2000" i="0" dirty="0"/>
              <a:t>2dB</a:t>
            </a:r>
            <a:r>
              <a:rPr lang="zh-CN" altLang="en-US" sz="2000" i="0" dirty="0"/>
              <a:t>。</a:t>
            </a:r>
            <a:br>
              <a:rPr lang="zh-CN" altLang="en-US" sz="2000" i="0" dirty="0"/>
            </a:br>
            <a:r>
              <a:rPr lang="zh-CN" altLang="en-US" sz="2000" i="0" dirty="0"/>
              <a:t>　　功率回退法简单且易实现，不需要增加任何附加设备，是改善放大器线性度行之有效的方法，缺点是效率大为降低。另外，当功率回退到一定程度，当三阶交调制达到 </a:t>
            </a:r>
            <a:r>
              <a:rPr lang="en-US" altLang="zh-CN" sz="2000" i="0" dirty="0"/>
              <a:t>-50dBc</a:t>
            </a:r>
            <a:r>
              <a:rPr lang="zh-CN" altLang="en-US" sz="2000" i="0" dirty="0"/>
              <a:t>以下时，继续回退将不再改善放大器的线性度。因此，在线性度要求很高的场合，完全靠功率回退是不够的。通常将回退法与其他方法结合起来使用</a:t>
            </a:r>
            <a:r>
              <a:rPr lang="zh-CN" altLang="en-US" i="0" dirty="0"/>
              <a:t>。</a:t>
            </a:r>
            <a:r>
              <a:rPr lang="zh-CN" altLang="en-US" dirty="0"/>
              <a:t> </a:t>
            </a:r>
            <a:r>
              <a:rPr lang="zh-CN" altLang="en-US" sz="2000" dirty="0"/>
              <a:t> </a:t>
            </a:r>
          </a:p>
        </p:txBody>
      </p:sp>
    </p:spTree>
    <p:extLst>
      <p:ext uri="{BB962C8B-B14F-4D97-AF65-F5344CB8AC3E}">
        <p14:creationId xmlns:p14="http://schemas.microsoft.com/office/powerpoint/2010/main" val="28391034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28600" y="47624"/>
            <a:ext cx="8701088" cy="1143001"/>
          </a:xfrm>
        </p:spPr>
        <p:txBody>
          <a:bodyPr/>
          <a:lstStyle/>
          <a:p>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负反馈法</a:t>
            </a:r>
            <a:r>
              <a:rPr lang="en-US" altLang="zh-CN"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(Negative </a:t>
            </a:r>
            <a:r>
              <a:rPr lang="en-US" altLang="zh-CN"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Feedback Method</a:t>
            </a:r>
            <a:r>
              <a:rPr lang="en-US" altLang="zh-CN"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052513"/>
            <a:ext cx="3960812"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4"/>
          <p:cNvSpPr txBox="1">
            <a:spLocks noChangeArrowheads="1"/>
          </p:cNvSpPr>
          <p:nvPr/>
        </p:nvSpPr>
        <p:spPr bwMode="auto">
          <a:xfrm>
            <a:off x="755650" y="2133600"/>
            <a:ext cx="799306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i="0"/>
              <a:t>负反馈是将功率放大器输出的非线性信号反馈到输入端，与原输入信号共同作为功率放大器的输入信号，以减少功率放大器的非线性。如果单阶放大器的增益很高，可以考虑采用本地负反馈（</a:t>
            </a:r>
            <a:r>
              <a:rPr lang="en-US" altLang="zh-CN" sz="2000" i="0"/>
              <a:t>Local feedback</a:t>
            </a:r>
            <a:r>
              <a:rPr lang="zh-CN" altLang="en-US" sz="2000" i="0"/>
              <a:t>）来改进线性度。本地负反馈削减了整个放大器的增益。单阶放大器的增益不足以高到能够使用本地负反馈，因此我们可以采用多级放大器级联的方法来构成全局负反馈（</a:t>
            </a:r>
            <a:r>
              <a:rPr lang="en-US" altLang="zh-CN" sz="2000" i="0"/>
              <a:t>Globally feedback</a:t>
            </a:r>
            <a:r>
              <a:rPr lang="zh-CN" altLang="en-US" sz="2000" i="0"/>
              <a:t>）。</a:t>
            </a:r>
            <a:endParaRPr lang="zh-CN" altLang="en-US" sz="2000"/>
          </a:p>
        </p:txBody>
      </p:sp>
      <p:pic>
        <p:nvPicPr>
          <p:cNvPr id="481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005263"/>
            <a:ext cx="385762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 Box 6"/>
          <p:cNvSpPr txBox="1">
            <a:spLocks noChangeArrowheads="1"/>
          </p:cNvSpPr>
          <p:nvPr/>
        </p:nvSpPr>
        <p:spPr bwMode="auto">
          <a:xfrm>
            <a:off x="755650" y="4797425"/>
            <a:ext cx="78851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i="0"/>
              <a:t>在工作频率较低时，这种方法经常得到使用。但高频时使用负反馈代价过大。首先是高频时放大器价格较高，若每级只有很小的增益，则需要较多的级数和放大器来达到所需的增益，使整体效率较低。更重要的是，当级数较多时，每级所产生的延时将使整个放大器变得不稳定。</a:t>
            </a:r>
          </a:p>
        </p:txBody>
      </p:sp>
    </p:spTree>
    <p:extLst>
      <p:ext uri="{BB962C8B-B14F-4D97-AF65-F5344CB8AC3E}">
        <p14:creationId xmlns:p14="http://schemas.microsoft.com/office/powerpoint/2010/main" val="17681302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4213" y="-138113"/>
            <a:ext cx="7793037" cy="1143001"/>
          </a:xfrm>
        </p:spPr>
        <p:txBody>
          <a:bodyPr/>
          <a:lstStyle/>
          <a:p>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前馈</a:t>
            </a:r>
            <a:r>
              <a:rPr lang="zh-CN" altLang="en-US"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法</a:t>
            </a:r>
            <a:r>
              <a:rPr lang="en-US" altLang="zh-CN"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err="1"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Feedforward</a:t>
            </a:r>
            <a:r>
              <a:rPr lang="en-US" altLang="zh-CN"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 Method)</a:t>
            </a:r>
            <a:endPar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55" name="Text Box 5"/>
          <p:cNvSpPr txBox="1">
            <a:spLocks noChangeArrowheads="1"/>
          </p:cNvSpPr>
          <p:nvPr/>
        </p:nvSpPr>
        <p:spPr bwMode="auto">
          <a:xfrm>
            <a:off x="250825" y="3284538"/>
            <a:ext cx="889317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i="0"/>
              <a:t>      前馈法的思想是，先把放大器的输出衰减至输入的水平，然后把它们相减，这样就只剩下畸变部分，这个畸变信号是由于放大器的非线性产生的，接着把畸变部分经由一个单独的放大器加以放大，并与原放大器输出信号相减，这样就剩下了线性放大部分。前馈结构包括两个环路：</a:t>
            </a:r>
            <a:r>
              <a:rPr lang="zh-CN" altLang="en-US" sz="2000" i="0">
                <a:solidFill>
                  <a:srgbClr val="CC00FF"/>
                </a:solidFill>
              </a:rPr>
              <a:t>信号消减环</a:t>
            </a:r>
            <a:r>
              <a:rPr lang="zh-CN" altLang="en-US" sz="2000" i="0"/>
              <a:t>和</a:t>
            </a:r>
            <a:r>
              <a:rPr lang="zh-CN" altLang="en-US" sz="2000" i="0">
                <a:solidFill>
                  <a:srgbClr val="CC00FF"/>
                </a:solidFill>
              </a:rPr>
              <a:t>误差消减环</a:t>
            </a:r>
            <a:r>
              <a:rPr lang="zh-CN" altLang="en-US" sz="2000" i="0"/>
              <a:t>。信号消减环是从主支路中把主功率放大器输出信号耦合出来，与参考支路的信号叠加，以抵消主信号分量，而提取交调信号分量。参考支路的延迟线是为了补偿主支路的群延迟。误差消减环是把交调信号分量放大，再耦合回主支路与主功率放大器输出信号相减，抵消掉交调信号分量，从而使主功率放大器的交调信号分量降低。此环路中的延迟线的功能与信号消减环的是相同的。为了提高线性化的精度，可对前馈网络进行嵌套，进行多重前向交调信号消减。</a:t>
            </a:r>
          </a:p>
        </p:txBody>
      </p:sp>
      <p:pic>
        <p:nvPicPr>
          <p:cNvPr id="49156" name="Picture 6" descr="系统框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125538"/>
            <a:ext cx="45974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61301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38968" y="0"/>
            <a:ext cx="7793037" cy="1143001"/>
          </a:xfrm>
        </p:spPr>
        <p:txBody>
          <a:bodyPr/>
          <a:lstStyle/>
          <a:p>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预失真法</a:t>
            </a:r>
            <a:r>
              <a:rPr lang="en-US" altLang="zh-CN"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b="1" dirty="0" err="1"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Predistortion</a:t>
            </a:r>
            <a:r>
              <a:rPr lang="en-US" altLang="zh-CN"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 Method</a:t>
            </a:r>
            <a:r>
              <a:rPr lang="en-US" altLang="zh-CN"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0179" name="Picture 5" descr="预失真概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341438"/>
            <a:ext cx="679926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6" descr="理想逼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141663"/>
            <a:ext cx="7866063"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 Box 7"/>
          <p:cNvSpPr txBox="1">
            <a:spLocks noChangeArrowheads="1"/>
          </p:cNvSpPr>
          <p:nvPr/>
        </p:nvSpPr>
        <p:spPr bwMode="auto">
          <a:xfrm>
            <a:off x="755650" y="5157788"/>
            <a:ext cx="75596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i="0"/>
              <a:t>预失真方法的基本思想是对放大器进行实时的补偿，通过电路网络或其他技术方法对放大器的非线性输入输出特性进行校正。</a:t>
            </a:r>
          </a:p>
        </p:txBody>
      </p:sp>
    </p:spTree>
    <p:extLst>
      <p:ext uri="{BB962C8B-B14F-4D97-AF65-F5344CB8AC3E}">
        <p14:creationId xmlns:p14="http://schemas.microsoft.com/office/powerpoint/2010/main" val="8627892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endParaRPr lang="zh-CN" altLang="en-US" sz="3600" smtClean="0">
              <a:latin typeface="黑体" panose="02010609060101010101" pitchFamily="49" charset="-122"/>
              <a:ea typeface="黑体" panose="02010609060101010101" pitchFamily="49" charset="-122"/>
            </a:endParaRPr>
          </a:p>
        </p:txBody>
      </p:sp>
      <p:pic>
        <p:nvPicPr>
          <p:cNvPr id="51203" name="Picture 3"/>
          <p:cNvPicPr>
            <a:picLocks noChangeAspect="1" noChangeArrowheads="1"/>
          </p:cNvPicPr>
          <p:nvPr/>
        </p:nvPicPr>
        <p:blipFill>
          <a:blip r:embed="rId3">
            <a:lum contrast="24000"/>
            <a:extLst>
              <a:ext uri="{28A0092B-C50C-407E-A947-70E740481C1C}">
                <a14:useLocalDpi xmlns:a14="http://schemas.microsoft.com/office/drawing/2010/main" val="0"/>
              </a:ext>
            </a:extLst>
          </a:blip>
          <a:srcRect r="53993"/>
          <a:stretch>
            <a:fillRect/>
          </a:stretch>
        </p:blipFill>
        <p:spPr bwMode="auto">
          <a:xfrm>
            <a:off x="395288" y="1268413"/>
            <a:ext cx="4535487"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p:cNvPicPr>
            <a:picLocks noChangeAspect="1" noChangeArrowheads="1"/>
          </p:cNvPicPr>
          <p:nvPr/>
        </p:nvPicPr>
        <p:blipFill>
          <a:blip r:embed="rId3">
            <a:lum contrast="24000"/>
            <a:extLst>
              <a:ext uri="{28A0092B-C50C-407E-A947-70E740481C1C}">
                <a14:useLocalDpi xmlns:a14="http://schemas.microsoft.com/office/drawing/2010/main" val="0"/>
              </a:ext>
            </a:extLst>
          </a:blip>
          <a:srcRect l="43195"/>
          <a:stretch>
            <a:fillRect/>
          </a:stretch>
        </p:blipFill>
        <p:spPr bwMode="auto">
          <a:xfrm>
            <a:off x="107950" y="4005263"/>
            <a:ext cx="489585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 Box 5"/>
          <p:cNvSpPr txBox="1">
            <a:spLocks noChangeArrowheads="1"/>
          </p:cNvSpPr>
          <p:nvPr/>
        </p:nvSpPr>
        <p:spPr bwMode="auto">
          <a:xfrm>
            <a:off x="1042988" y="2852738"/>
            <a:ext cx="3168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i="0"/>
              <a:t>射频预失真</a:t>
            </a:r>
          </a:p>
        </p:txBody>
      </p:sp>
      <p:sp>
        <p:nvSpPr>
          <p:cNvPr id="51206" name="Text Box 6"/>
          <p:cNvSpPr txBox="1">
            <a:spLocks noChangeArrowheads="1"/>
          </p:cNvSpPr>
          <p:nvPr/>
        </p:nvSpPr>
        <p:spPr bwMode="auto">
          <a:xfrm>
            <a:off x="1403350" y="5589588"/>
            <a:ext cx="2303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i="0"/>
              <a:t>基带预失真</a:t>
            </a:r>
          </a:p>
        </p:txBody>
      </p:sp>
      <p:sp>
        <p:nvSpPr>
          <p:cNvPr id="51207" name="Text Box 7"/>
          <p:cNvSpPr txBox="1">
            <a:spLocks noChangeArrowheads="1"/>
          </p:cNvSpPr>
          <p:nvPr/>
        </p:nvSpPr>
        <p:spPr bwMode="auto">
          <a:xfrm>
            <a:off x="5219700" y="1268413"/>
            <a:ext cx="3779838"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lnSpc>
                <a:spcPts val="3500"/>
              </a:lnSpc>
              <a:spcBef>
                <a:spcPct val="0"/>
              </a:spcBef>
            </a:pPr>
            <a:r>
              <a:rPr lang="zh-CN" altLang="en-US" sz="2400" i="0"/>
              <a:t>     按照预失真电路工作的频段，可以分为射频预失真，中频预失真和基带预失真。其中射频预失真对最终的射频信号进行纠正；中频预失真发生在中频上，精度不如射频预失真；基带预失真主要应用了</a:t>
            </a:r>
            <a:r>
              <a:rPr lang="en-US" altLang="zh-CN" sz="2400" i="0"/>
              <a:t>DSP</a:t>
            </a:r>
            <a:r>
              <a:rPr lang="zh-CN" altLang="en-US" sz="2400" i="0"/>
              <a:t>技术把预失真系数存在其中。</a:t>
            </a:r>
            <a:r>
              <a:rPr lang="zh-CN" altLang="en-US" sz="2400"/>
              <a:t> </a:t>
            </a:r>
          </a:p>
        </p:txBody>
      </p:sp>
    </p:spTree>
    <p:extLst>
      <p:ext uri="{BB962C8B-B14F-4D97-AF65-F5344CB8AC3E}">
        <p14:creationId xmlns:p14="http://schemas.microsoft.com/office/powerpoint/2010/main" val="37111975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endParaRPr lang="zh-CN" altLang="en-US" smtClean="0"/>
          </a:p>
        </p:txBody>
      </p:sp>
      <p:sp>
        <p:nvSpPr>
          <p:cNvPr id="52227" name="Rectangle 3"/>
          <p:cNvSpPr>
            <a:spLocks noGrp="1" noChangeArrowheads="1"/>
          </p:cNvSpPr>
          <p:nvPr>
            <p:ph type="body" idx="1"/>
          </p:nvPr>
        </p:nvSpPr>
        <p:spPr>
          <a:xfrm>
            <a:off x="684213" y="1268413"/>
            <a:ext cx="7772400" cy="1081087"/>
          </a:xfrm>
        </p:spPr>
        <p:txBody>
          <a:bodyPr/>
          <a:lstStyle/>
          <a:p>
            <a:pPr>
              <a:buFont typeface="Wingdings" panose="05000000000000000000" pitchFamily="2" charset="2"/>
              <a:buNone/>
            </a:pPr>
            <a:r>
              <a:rPr lang="zh-CN" altLang="en-US" sz="2400" smtClean="0"/>
              <a:t>    </a:t>
            </a:r>
            <a:r>
              <a:rPr lang="zh-CN" altLang="en-US" sz="2400" b="1" smtClean="0"/>
              <a:t>按照预失真电路的不同结构，可以分为开环预失真和</a:t>
            </a:r>
          </a:p>
          <a:p>
            <a:pPr>
              <a:buFont typeface="Wingdings" panose="05000000000000000000" pitchFamily="2" charset="2"/>
              <a:buNone/>
            </a:pPr>
            <a:r>
              <a:rPr lang="zh-CN" altLang="en-US" sz="2400" b="1" smtClean="0"/>
              <a:t>闭环预失真。</a:t>
            </a:r>
            <a:r>
              <a:rPr lang="en-US" altLang="zh-CN" sz="2400" b="1" smtClean="0"/>
              <a:t> </a:t>
            </a:r>
          </a:p>
        </p:txBody>
      </p:sp>
      <p:sp>
        <p:nvSpPr>
          <p:cNvPr id="52228" name="Text Box 5"/>
          <p:cNvSpPr txBox="1">
            <a:spLocks noChangeArrowheads="1"/>
          </p:cNvSpPr>
          <p:nvPr/>
        </p:nvSpPr>
        <p:spPr bwMode="auto">
          <a:xfrm>
            <a:off x="395288" y="4868863"/>
            <a:ext cx="83534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i="0"/>
              <a:t>       开环预失真方法具有带宽较宽，稳定性好，易于与其他方法结合使用的优点。而闭环方法则是在开环的基础上加入了反馈，构成了自适应预失真，能够实时跟踪放大器的非线性特性，并避免系统参数的漂移</a:t>
            </a:r>
            <a:r>
              <a:rPr lang="zh-CN" altLang="en-US" sz="2400"/>
              <a:t>。 </a:t>
            </a:r>
          </a:p>
        </p:txBody>
      </p:sp>
      <p:pic>
        <p:nvPicPr>
          <p:cNvPr id="52229" name="Picture 6"/>
          <p:cNvPicPr>
            <a:picLocks noChangeAspect="1" noChangeArrowheads="1"/>
          </p:cNvPicPr>
          <p:nvPr/>
        </p:nvPicPr>
        <p:blipFill>
          <a:blip r:embed="rId2">
            <a:extLst>
              <a:ext uri="{28A0092B-C50C-407E-A947-70E740481C1C}">
                <a14:useLocalDpi xmlns:a14="http://schemas.microsoft.com/office/drawing/2010/main" val="0"/>
              </a:ext>
            </a:extLst>
          </a:blip>
          <a:srcRect l="17999" t="28799" r="17999" b="25200"/>
          <a:stretch>
            <a:fillRect/>
          </a:stretch>
        </p:blipFill>
        <p:spPr bwMode="auto">
          <a:xfrm>
            <a:off x="1547813" y="2133600"/>
            <a:ext cx="6056312"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966316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CA6BBF-5B04-4BDC-942A-D9CE5EA2E28B}" type="slidenum">
              <a:rPr lang="zh-CN" altLang="en-US" sz="1400"/>
              <a:pPr>
                <a:spcBef>
                  <a:spcPct val="0"/>
                </a:spcBef>
                <a:buFontTx/>
                <a:buNone/>
              </a:pPr>
              <a:t>5</a:t>
            </a:fld>
            <a:endParaRPr lang="en-US" altLang="zh-CN" sz="1400"/>
          </a:p>
        </p:txBody>
      </p:sp>
      <p:pic>
        <p:nvPicPr>
          <p:cNvPr id="11267" name="Picture 4" descr="mag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7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1524000" y="228600"/>
            <a:ext cx="6858000" cy="641350"/>
          </a:xfrm>
          <a:prstGeom prst="rect">
            <a:avLst/>
          </a:prstGeom>
        </p:spPr>
        <p:txBody>
          <a:bodyPr/>
          <a:lstStyle/>
          <a:p>
            <a:pPr algn="ctr">
              <a:defRPr/>
            </a:pPr>
            <a:r>
              <a:rPr lang="zh-CN" altLang="en-US" sz="4000" b="1" kern="0" dirty="0">
                <a:solidFill>
                  <a:srgbClr val="552579"/>
                </a:solidFill>
                <a:latin typeface="微软雅黑" panose="020B0503020204020204" pitchFamily="34" charset="-122"/>
                <a:ea typeface="微软雅黑" panose="020B0503020204020204" pitchFamily="34" charset="-122"/>
                <a:cs typeface="+mj-cs"/>
              </a:rPr>
              <a:t>射频功率放大器的分类</a:t>
            </a:r>
          </a:p>
        </p:txBody>
      </p:sp>
      <p:sp>
        <p:nvSpPr>
          <p:cNvPr id="5" name="Rectangle 3"/>
          <p:cNvSpPr txBox="1">
            <a:spLocks noChangeArrowheads="1"/>
          </p:cNvSpPr>
          <p:nvPr/>
        </p:nvSpPr>
        <p:spPr>
          <a:xfrm>
            <a:off x="457200" y="2000609"/>
            <a:ext cx="8382000" cy="4114800"/>
          </a:xfrm>
          <a:prstGeom prst="rect">
            <a:avLst/>
          </a:prstGeom>
        </p:spPr>
        <p:txBody>
          <a:bodyPr/>
          <a:lstStyle/>
          <a:p>
            <a:pPr algn="just" eaLnBrk="1" hangingPunct="1">
              <a:lnSpc>
                <a:spcPts val="3200"/>
              </a:lnSpc>
              <a:spcBef>
                <a:spcPct val="20000"/>
              </a:spcBef>
              <a:defRPr/>
            </a:pPr>
            <a:r>
              <a:rPr lang="zh-CN" altLang="en-US" sz="2400" b="1" kern="0" dirty="0">
                <a:latin typeface="Times New Roman" pitchFamily="18" charset="0"/>
                <a:ea typeface="+mn-ea"/>
              </a:rPr>
              <a:t>受控电流源型功率放大器</a:t>
            </a:r>
          </a:p>
          <a:p>
            <a:pPr marL="342900" indent="-342900" algn="just" eaLnBrk="1" hangingPunct="1">
              <a:lnSpc>
                <a:spcPts val="3200"/>
              </a:lnSpc>
              <a:spcBef>
                <a:spcPct val="20000"/>
              </a:spcBef>
              <a:buFont typeface="Wingdings" pitchFamily="2" charset="2"/>
              <a:buChar char="Ø"/>
              <a:defRPr/>
            </a:pPr>
            <a:r>
              <a:rPr lang="en-US" altLang="zh-CN" sz="2400" b="1" kern="0" dirty="0">
                <a:latin typeface="Times New Roman" pitchFamily="18" charset="0"/>
                <a:ea typeface="+mn-ea"/>
              </a:rPr>
              <a:t>A</a:t>
            </a:r>
            <a:r>
              <a:rPr lang="zh-CN" altLang="en-US" sz="2400" b="1" kern="0" dirty="0">
                <a:latin typeface="Times New Roman" pitchFamily="18" charset="0"/>
                <a:ea typeface="+mn-ea"/>
              </a:rPr>
              <a:t>类 (甲类）工作状态：输入正弦波的一周期内，功率管全导通。</a:t>
            </a:r>
          </a:p>
          <a:p>
            <a:pPr marL="342900" indent="-342900" algn="just" eaLnBrk="1" hangingPunct="1">
              <a:lnSpc>
                <a:spcPts val="3200"/>
              </a:lnSpc>
              <a:spcBef>
                <a:spcPct val="20000"/>
              </a:spcBef>
              <a:buFont typeface="Wingdings" pitchFamily="2" charset="2"/>
              <a:buChar char="Ø"/>
              <a:defRPr/>
            </a:pPr>
            <a:r>
              <a:rPr lang="en-US" altLang="zh-CN" sz="2400" b="1" kern="0" dirty="0">
                <a:latin typeface="Times New Roman" pitchFamily="18" charset="0"/>
                <a:ea typeface="+mn-ea"/>
              </a:rPr>
              <a:t>B</a:t>
            </a:r>
            <a:r>
              <a:rPr lang="zh-CN" altLang="en-US" sz="2400" b="1" kern="0" dirty="0">
                <a:latin typeface="Times New Roman" pitchFamily="18" charset="0"/>
                <a:ea typeface="+mn-ea"/>
              </a:rPr>
              <a:t>类（乙类）工作状态：</a:t>
            </a:r>
            <a:r>
              <a:rPr lang="zh-CN" altLang="en-US" sz="2400" b="1" kern="0" dirty="0">
                <a:latin typeface="Times New Roman" pitchFamily="18" charset="0"/>
                <a:ea typeface="+mn-ea"/>
                <a:cs typeface="Times New Roman" pitchFamily="18" charset="0"/>
              </a:rPr>
              <a:t> </a:t>
            </a:r>
            <a:r>
              <a:rPr lang="zh-CN" altLang="en-US" sz="2400" b="1" kern="0" dirty="0">
                <a:latin typeface="Times New Roman" pitchFamily="18" charset="0"/>
                <a:ea typeface="+mn-ea"/>
              </a:rPr>
              <a:t>输入正弦波的一个周期内，功率管半个周期导通，半周期截止。形成半波失真输出，产生多次谐波。</a:t>
            </a:r>
            <a:endParaRPr lang="en-US" altLang="zh-CN" sz="2400" b="1" kern="0" dirty="0">
              <a:latin typeface="Times New Roman" pitchFamily="18" charset="0"/>
              <a:ea typeface="+mn-ea"/>
            </a:endParaRPr>
          </a:p>
          <a:p>
            <a:pPr marL="342900" indent="-342900" algn="just" eaLnBrk="1" hangingPunct="1">
              <a:lnSpc>
                <a:spcPts val="3200"/>
              </a:lnSpc>
              <a:spcBef>
                <a:spcPct val="20000"/>
              </a:spcBef>
              <a:buFont typeface="Wingdings" pitchFamily="2" charset="2"/>
              <a:buChar char="Ø"/>
              <a:defRPr/>
            </a:pPr>
            <a:r>
              <a:rPr lang="en-US" altLang="zh-CN" sz="2400" b="1" kern="0" dirty="0">
                <a:latin typeface="Times New Roman" pitchFamily="18" charset="0"/>
                <a:ea typeface="+mn-ea"/>
              </a:rPr>
              <a:t>C</a:t>
            </a:r>
            <a:r>
              <a:rPr lang="zh-CN" altLang="en-US" sz="2400" b="1" kern="0" dirty="0">
                <a:latin typeface="Times New Roman" pitchFamily="18" charset="0"/>
                <a:ea typeface="+mn-ea"/>
              </a:rPr>
              <a:t>类（丙类）工作状态：在输入正弦波的一周期内，功率管导通时间小于半个周期。输出为小于半个周期的余弦脉冲，从而形成丰富的谐波输出。</a:t>
            </a:r>
          </a:p>
          <a:p>
            <a:pPr marL="342900" indent="-342900" eaLnBrk="1" hangingPunct="1">
              <a:spcBef>
                <a:spcPct val="20000"/>
              </a:spcBef>
              <a:buFont typeface="Wingdings" pitchFamily="2" charset="2"/>
              <a:buNone/>
              <a:defRPr/>
            </a:pPr>
            <a:endParaRPr lang="zh-CN" altLang="en-US" sz="3200" b="1" kern="0" dirty="0">
              <a:latin typeface="Times New Roman" pitchFamily="18" charset="0"/>
              <a:ea typeface="+mn-ea"/>
            </a:endParaRPr>
          </a:p>
        </p:txBody>
      </p:sp>
      <p:sp>
        <p:nvSpPr>
          <p:cNvPr id="3" name="文本框 2"/>
          <p:cNvSpPr txBox="1"/>
          <p:nvPr/>
        </p:nvSpPr>
        <p:spPr>
          <a:xfrm>
            <a:off x="685800" y="1066800"/>
            <a:ext cx="8153400" cy="830997"/>
          </a:xfrm>
          <a:prstGeom prst="rect">
            <a:avLst/>
          </a:prstGeom>
          <a:noFill/>
        </p:spPr>
        <p:txBody>
          <a:bodyPr wrap="square" rtlCol="0">
            <a:spAutoFit/>
          </a:bodyPr>
          <a:lstStyle/>
          <a:p>
            <a:r>
              <a:rPr lang="zh-CN" altLang="en-US" sz="2400" b="1" dirty="0" smtClean="0">
                <a:solidFill>
                  <a:srgbClr val="0000FF"/>
                </a:solidFill>
              </a:rPr>
              <a:t>    功率放大器输出功率大，将直流电能转换成交流输出功率，其中，转换效率是主要研究的内容。</a:t>
            </a:r>
            <a:endParaRPr lang="zh-CN" altLang="en-US" sz="2400" b="1" dirty="0">
              <a:solidFill>
                <a:srgbClr val="0000FF"/>
              </a:solidFill>
            </a:endParaRPr>
          </a:p>
        </p:txBody>
      </p:sp>
    </p:spTree>
    <p:extLst>
      <p:ext uri="{BB962C8B-B14F-4D97-AF65-F5344CB8AC3E}">
        <p14:creationId xmlns:p14="http://schemas.microsoft.com/office/powerpoint/2010/main" val="41033847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endParaRPr lang="zh-CN" altLang="en-US" smtClean="0"/>
          </a:p>
        </p:txBody>
      </p:sp>
      <p:pic>
        <p:nvPicPr>
          <p:cNvPr id="53251" name="Picture 4"/>
          <p:cNvPicPr>
            <a:picLocks noChangeAspect="1" noChangeArrowheads="1"/>
          </p:cNvPicPr>
          <p:nvPr/>
        </p:nvPicPr>
        <p:blipFill>
          <a:blip r:embed="rId2">
            <a:extLst>
              <a:ext uri="{28A0092B-C50C-407E-A947-70E740481C1C}">
                <a14:useLocalDpi xmlns:a14="http://schemas.microsoft.com/office/drawing/2010/main" val="0"/>
              </a:ext>
            </a:extLst>
          </a:blip>
          <a:srcRect l="51750" t="43201" r="17999" b="14400"/>
          <a:stretch>
            <a:fillRect/>
          </a:stretch>
        </p:blipFill>
        <p:spPr bwMode="auto">
          <a:xfrm>
            <a:off x="2124075" y="1844675"/>
            <a:ext cx="4841875" cy="424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32844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9A299F-A4EA-41FA-81B7-8740641835C6}" type="slidenum">
              <a:rPr lang="en-US" altLang="zh-CN"/>
              <a:pPr eaLnBrk="1" hangingPunct="1"/>
              <a:t>6</a:t>
            </a:fld>
            <a:endParaRPr lang="en-US" altLang="zh-CN"/>
          </a:p>
        </p:txBody>
      </p:sp>
      <p:sp>
        <p:nvSpPr>
          <p:cNvPr id="3" name="Rectangle 7"/>
          <p:cNvSpPr txBox="1">
            <a:spLocks noChangeArrowheads="1"/>
          </p:cNvSpPr>
          <p:nvPr/>
        </p:nvSpPr>
        <p:spPr>
          <a:xfrm>
            <a:off x="1981200" y="214022"/>
            <a:ext cx="5692775" cy="503238"/>
          </a:xfrm>
          <a:prstGeom prst="rect">
            <a:avLst/>
          </a:prstGeom>
          <a:noFill/>
        </p:spPr>
        <p:txBody>
          <a:bodyPr anchor="ctr"/>
          <a:lstStyle/>
          <a:p>
            <a:pPr algn="ctr">
              <a:defRPr/>
            </a:pPr>
            <a:r>
              <a:rPr lang="zh-CN" altLang="en-US" sz="4000" b="1" kern="0" dirty="0" smtClean="0">
                <a:solidFill>
                  <a:srgbClr val="552579"/>
                </a:solidFill>
                <a:latin typeface="微软雅黑" panose="020B0503020204020204" pitchFamily="34" charset="-122"/>
                <a:ea typeface="微软雅黑" panose="020B0503020204020204" pitchFamily="34" charset="-122"/>
                <a:cs typeface="+mj-cs"/>
              </a:rPr>
              <a:t>非线性失真与干扰</a:t>
            </a:r>
            <a:r>
              <a:rPr lang="zh-CN" altLang="en-US" sz="4000" b="1" kern="0" dirty="0" smtClean="0">
                <a:solidFill>
                  <a:srgbClr val="7030A0"/>
                </a:solidFill>
                <a:latin typeface="微软雅黑" panose="020B0503020204020204" pitchFamily="34" charset="-122"/>
                <a:ea typeface="微软雅黑" panose="020B0503020204020204" pitchFamily="34" charset="-122"/>
                <a:cs typeface="+mj-cs"/>
              </a:rPr>
              <a:t>	</a:t>
            </a:r>
            <a:endParaRPr lang="zh-CN" altLang="en-US" sz="4000" b="1" kern="0" dirty="0">
              <a:solidFill>
                <a:srgbClr val="7030A0"/>
              </a:solidFill>
              <a:latin typeface="微软雅黑" panose="020B0503020204020204" pitchFamily="34" charset="-122"/>
              <a:ea typeface="微软雅黑" panose="020B0503020204020204" pitchFamily="34" charset="-122"/>
              <a:cs typeface="+mj-cs"/>
            </a:endParaRPr>
          </a:p>
        </p:txBody>
      </p:sp>
      <p:sp>
        <p:nvSpPr>
          <p:cNvPr id="3686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Rectangle 9"/>
          <p:cNvSpPr>
            <a:spLocks noChangeArrowheads="1"/>
          </p:cNvSpPr>
          <p:nvPr/>
        </p:nvSpPr>
        <p:spPr bwMode="auto">
          <a:xfrm>
            <a:off x="323850" y="981075"/>
            <a:ext cx="8174038"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10000"/>
              </a:spcBef>
              <a:spcAft>
                <a:spcPct val="10000"/>
              </a:spcAft>
              <a:buClr>
                <a:schemeClr val="tx2"/>
              </a:buClr>
              <a:buSzPct val="75000"/>
              <a:buFont typeface="Wingdings" panose="05000000000000000000" pitchFamily="2" charset="2"/>
              <a:buChar char="n"/>
            </a:pPr>
            <a:r>
              <a:rPr lang="en-US" altLang="zh-CN" sz="2400" b="1" dirty="0">
                <a:cs typeface="Times New Roman" panose="02020603050405020304" pitchFamily="18" charset="0"/>
              </a:rPr>
              <a:t>  </a:t>
            </a:r>
            <a:r>
              <a:rPr lang="zh-CN" altLang="en-US" sz="2800" b="1" dirty="0">
                <a:cs typeface="Times New Roman" panose="02020603050405020304" pitchFamily="18" charset="0"/>
              </a:rPr>
              <a:t>失真从广义角度而言也属于噪声范畴，失真有线性失真和非线性失真，它们是由系统产生的，都属于相关噪声。  </a:t>
            </a:r>
          </a:p>
        </p:txBody>
      </p:sp>
      <p:sp>
        <p:nvSpPr>
          <p:cNvPr id="6" name="Rectangle 11"/>
          <p:cNvSpPr>
            <a:spLocks noChangeArrowheads="1"/>
          </p:cNvSpPr>
          <p:nvPr/>
        </p:nvSpPr>
        <p:spPr bwMode="auto">
          <a:xfrm>
            <a:off x="323850" y="2420938"/>
            <a:ext cx="81359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10000"/>
              </a:spcBef>
              <a:spcAft>
                <a:spcPct val="10000"/>
              </a:spcAft>
              <a:buClr>
                <a:schemeClr val="tx2"/>
              </a:buClr>
              <a:buSzPct val="75000"/>
              <a:buFont typeface="Wingdings" panose="05000000000000000000" pitchFamily="2" charset="2"/>
              <a:buChar char="n"/>
            </a:pPr>
            <a:r>
              <a:rPr lang="zh-CN" altLang="en-US" sz="2800" b="1" dirty="0">
                <a:cs typeface="Times New Roman" panose="02020603050405020304" pitchFamily="18" charset="0"/>
              </a:rPr>
              <a:t>线性失真通常是由电路的频响特性而造成的信号波形失真，是属于频域失真。</a:t>
            </a:r>
          </a:p>
        </p:txBody>
      </p:sp>
      <p:sp>
        <p:nvSpPr>
          <p:cNvPr id="7" name="Rectangle 13"/>
          <p:cNvSpPr>
            <a:spLocks noChangeArrowheads="1"/>
          </p:cNvSpPr>
          <p:nvPr/>
        </p:nvSpPr>
        <p:spPr bwMode="auto">
          <a:xfrm>
            <a:off x="323850" y="3495675"/>
            <a:ext cx="80645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10000"/>
              </a:spcBef>
              <a:spcAft>
                <a:spcPct val="10000"/>
              </a:spcAft>
              <a:buClr>
                <a:schemeClr val="tx2"/>
              </a:buClr>
              <a:buSzPct val="75000"/>
              <a:buFont typeface="Wingdings" panose="05000000000000000000" pitchFamily="2" charset="2"/>
              <a:buChar char="n"/>
            </a:pPr>
            <a:r>
              <a:rPr lang="en-US" altLang="zh-CN" sz="2800" b="1" dirty="0">
                <a:cs typeface="Times New Roman" panose="02020603050405020304" pitchFamily="18" charset="0"/>
              </a:rPr>
              <a:t>  </a:t>
            </a:r>
            <a:r>
              <a:rPr lang="zh-CN" altLang="en-US" sz="2800" b="1" dirty="0">
                <a:cs typeface="Times New Roman" panose="02020603050405020304" pitchFamily="18" charset="0"/>
              </a:rPr>
              <a:t>非线性失真是由电路器件的非线性特性造成的，在频域中它区别于线性失真的特点，是会产生大量新的频率分量。  </a:t>
            </a:r>
          </a:p>
        </p:txBody>
      </p:sp>
      <p:sp>
        <p:nvSpPr>
          <p:cNvPr id="8" name="Rectangle 15"/>
          <p:cNvSpPr>
            <a:spLocks noChangeArrowheads="1"/>
          </p:cNvSpPr>
          <p:nvPr/>
        </p:nvSpPr>
        <p:spPr bwMode="auto">
          <a:xfrm>
            <a:off x="395288" y="4930775"/>
            <a:ext cx="80645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10000"/>
              </a:spcBef>
              <a:spcAft>
                <a:spcPct val="10000"/>
              </a:spcAft>
              <a:buClr>
                <a:schemeClr val="tx2"/>
              </a:buClr>
              <a:buSzPct val="75000"/>
              <a:buFont typeface="Wingdings" panose="05000000000000000000" pitchFamily="2" charset="2"/>
              <a:buChar char="n"/>
            </a:pPr>
            <a:r>
              <a:rPr lang="zh-CN" altLang="en-US" sz="2800" b="1" dirty="0">
                <a:cs typeface="Times New Roman" panose="02020603050405020304" pitchFamily="18" charset="0"/>
              </a:rPr>
              <a:t>电路的有源器件都是非线性器件，例如二极管、双极型晶体管和场效应管等。根据电路不同的功能使用不同的器件。</a:t>
            </a:r>
          </a:p>
          <a:p>
            <a:pPr eaLnBrk="1" hangingPunct="1">
              <a:spcBef>
                <a:spcPct val="10000"/>
              </a:spcBef>
              <a:spcAft>
                <a:spcPct val="10000"/>
              </a:spcAft>
              <a:buClr>
                <a:schemeClr val="tx2"/>
              </a:buClr>
              <a:buSzPct val="75000"/>
              <a:buFont typeface="Wingdings" panose="05000000000000000000" pitchFamily="2" charset="2"/>
              <a:buChar char="n"/>
            </a:pPr>
            <a:endParaRPr lang="zh-CN" altLang="en-US" sz="2800" b="1" dirty="0">
              <a:cs typeface="Times New Roman" panose="02020603050405020304" pitchFamily="18" charset="0"/>
            </a:endParaRPr>
          </a:p>
        </p:txBody>
      </p:sp>
    </p:spTree>
    <p:extLst>
      <p:ext uri="{BB962C8B-B14F-4D97-AF65-F5344CB8AC3E}">
        <p14:creationId xmlns:p14="http://schemas.microsoft.com/office/powerpoint/2010/main" val="3497302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F5A8127-ECD4-490F-9C5E-A5E25AB59DFA}" type="slidenum">
              <a:rPr lang="en-US" altLang="zh-CN"/>
              <a:pPr eaLnBrk="1" hangingPunct="1"/>
              <a:t>7</a:t>
            </a:fld>
            <a:endParaRPr lang="en-US" altLang="zh-CN"/>
          </a:p>
        </p:txBody>
      </p:sp>
      <p:sp>
        <p:nvSpPr>
          <p:cNvPr id="3" name="Rectangle 4"/>
          <p:cNvSpPr txBox="1">
            <a:spLocks noChangeArrowheads="1"/>
          </p:cNvSpPr>
          <p:nvPr/>
        </p:nvSpPr>
        <p:spPr>
          <a:xfrm>
            <a:off x="1798637" y="255588"/>
            <a:ext cx="6192838" cy="647700"/>
          </a:xfrm>
          <a:prstGeom prst="rect">
            <a:avLst/>
          </a:prstGeom>
          <a:noFill/>
        </p:spPr>
        <p:txBody>
          <a:bodyPr anchor="ctr"/>
          <a:lstStyle/>
          <a:p>
            <a:pPr algn="ctr">
              <a:defRPr/>
            </a:pPr>
            <a:r>
              <a:rPr lang="en-US" altLang="en-US" sz="4000" b="1" kern="0" dirty="0" err="1">
                <a:solidFill>
                  <a:srgbClr val="552579"/>
                </a:solidFill>
                <a:latin typeface="微软雅黑" panose="020B0503020204020204" pitchFamily="34" charset="-122"/>
                <a:ea typeface="微软雅黑" panose="020B0503020204020204" pitchFamily="34" charset="-122"/>
                <a:cs typeface="+mj-cs"/>
              </a:rPr>
              <a:t>非线性器件的特性描述</a:t>
            </a:r>
            <a:endParaRPr lang="zh-CN" altLang="en-US" sz="4000" b="1" kern="0" dirty="0">
              <a:solidFill>
                <a:srgbClr val="552579"/>
              </a:solidFill>
              <a:latin typeface="微软雅黑" panose="020B0503020204020204" pitchFamily="34" charset="-122"/>
              <a:ea typeface="微软雅黑" panose="020B0503020204020204" pitchFamily="34" charset="-122"/>
              <a:cs typeface="+mj-cs"/>
            </a:endParaRPr>
          </a:p>
        </p:txBody>
      </p:sp>
      <p:sp>
        <p:nvSpPr>
          <p:cNvPr id="3789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4" name="Rectangle 7"/>
          <p:cNvSpPr>
            <a:spLocks noChangeArrowheads="1"/>
          </p:cNvSpPr>
          <p:nvPr/>
        </p:nvSpPr>
        <p:spPr bwMode="auto">
          <a:xfrm>
            <a:off x="179388" y="1268413"/>
            <a:ext cx="85693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cs typeface="Times New Roman" panose="02020603050405020304" pitchFamily="18" charset="0"/>
              </a:rPr>
              <a:t>        </a:t>
            </a:r>
            <a:r>
              <a:rPr lang="zh-CN" altLang="en-US" sz="2800" b="1">
                <a:cs typeface="Times New Roman" panose="02020603050405020304" pitchFamily="18" charset="0"/>
              </a:rPr>
              <a:t>有源器件根据输入信号幅度的大小，通常可以用三种逼近方法来描述其非线性特性。</a:t>
            </a:r>
          </a:p>
        </p:txBody>
      </p:sp>
      <p:sp>
        <p:nvSpPr>
          <p:cNvPr id="7" name="Rectangle 8"/>
          <p:cNvSpPr>
            <a:spLocks noChangeArrowheads="1"/>
          </p:cNvSpPr>
          <p:nvPr/>
        </p:nvSpPr>
        <p:spPr bwMode="auto">
          <a:xfrm>
            <a:off x="468313" y="2227263"/>
            <a:ext cx="72186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FF"/>
                </a:solidFill>
                <a:latin typeface="+mn-ea"/>
                <a:ea typeface="+mn-ea"/>
              </a:rPr>
              <a:t>第一种是用解析函数来描述器件的伏安特性</a:t>
            </a:r>
            <a:r>
              <a:rPr lang="en-US" altLang="zh-CN" sz="2800" b="1" dirty="0">
                <a:solidFill>
                  <a:srgbClr val="0000FF"/>
                </a:solidFill>
                <a:latin typeface="+mn-ea"/>
                <a:ea typeface="+mn-ea"/>
              </a:rPr>
              <a:t>:</a:t>
            </a:r>
          </a:p>
        </p:txBody>
      </p:sp>
      <p:sp>
        <p:nvSpPr>
          <p:cNvPr id="8" name="Rectangle 9"/>
          <p:cNvSpPr>
            <a:spLocks noChangeArrowheads="1"/>
          </p:cNvSpPr>
          <p:nvPr/>
        </p:nvSpPr>
        <p:spPr bwMode="auto">
          <a:xfrm>
            <a:off x="0" y="2781300"/>
            <a:ext cx="3203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990099"/>
                </a:solidFill>
                <a:latin typeface="宋体" panose="02010600030101010101" pitchFamily="2" charset="-122"/>
                <a:cs typeface="Times New Roman" panose="02020603050405020304" pitchFamily="18" charset="0"/>
              </a:rPr>
              <a:t>1</a:t>
            </a:r>
            <a:r>
              <a:rPr lang="zh-CN" altLang="en-US" sz="2400" b="1" dirty="0">
                <a:solidFill>
                  <a:srgbClr val="990099"/>
                </a:solidFill>
                <a:latin typeface="宋体" panose="02010600030101010101" pitchFamily="2" charset="-122"/>
                <a:cs typeface="Times New Roman" panose="02020603050405020304" pitchFamily="18" charset="0"/>
              </a:rPr>
              <a:t>、正向导通的二极管</a:t>
            </a:r>
            <a:r>
              <a:rPr lang="en-US" altLang="zh-CN" sz="2400" b="1" dirty="0">
                <a:solidFill>
                  <a:srgbClr val="990099"/>
                </a:solidFill>
                <a:latin typeface="宋体" panose="02010600030101010101" pitchFamily="2" charset="-122"/>
                <a:cs typeface="Times New Roman" panose="02020603050405020304" pitchFamily="18" charset="0"/>
              </a:rPr>
              <a:t>:</a:t>
            </a:r>
            <a:endParaRPr lang="en-US" altLang="zh-CN" sz="2400" b="1" dirty="0">
              <a:solidFill>
                <a:srgbClr val="990099"/>
              </a:solidFill>
            </a:endParaRPr>
          </a:p>
        </p:txBody>
      </p:sp>
      <p:graphicFrame>
        <p:nvGraphicFramePr>
          <p:cNvPr id="9" name="Object 10"/>
          <p:cNvGraphicFramePr>
            <a:graphicFrameLocks noChangeAspect="1"/>
          </p:cNvGraphicFramePr>
          <p:nvPr/>
        </p:nvGraphicFramePr>
        <p:xfrm>
          <a:off x="593725" y="3213100"/>
          <a:ext cx="1620838" cy="1038225"/>
        </p:xfrm>
        <a:graphic>
          <a:graphicData uri="http://schemas.openxmlformats.org/presentationml/2006/ole">
            <mc:AlternateContent xmlns:mc="http://schemas.openxmlformats.org/markup-compatibility/2006">
              <mc:Choice xmlns:v="urn:schemas-microsoft-com:vml" Requires="v">
                <p:oleObj spid="_x0000_s139521" name="公式" r:id="rId3" imgW="698400" imgH="432360" progId="Equation.3">
                  <p:embed/>
                </p:oleObj>
              </mc:Choice>
              <mc:Fallback>
                <p:oleObj name="公式" r:id="rId3" imgW="698400" imgH="432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25" y="3213100"/>
                        <a:ext cx="1620838"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1"/>
          <p:cNvSpPr>
            <a:spLocks noChangeArrowheads="1"/>
          </p:cNvSpPr>
          <p:nvPr/>
        </p:nvSpPr>
        <p:spPr bwMode="auto">
          <a:xfrm>
            <a:off x="6300788" y="2781300"/>
            <a:ext cx="284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990099"/>
                </a:solidFill>
                <a:latin typeface="宋体" panose="02010600030101010101" pitchFamily="2" charset="-122"/>
                <a:cs typeface="Times New Roman" panose="02020603050405020304" pitchFamily="18" charset="0"/>
              </a:rPr>
              <a:t>2</a:t>
            </a:r>
            <a:r>
              <a:rPr lang="zh-CN" altLang="en-US" sz="2400" b="1">
                <a:solidFill>
                  <a:srgbClr val="990099"/>
                </a:solidFill>
                <a:latin typeface="宋体" panose="02010600030101010101" pitchFamily="2" charset="-122"/>
                <a:cs typeface="Times New Roman" panose="02020603050405020304" pitchFamily="18" charset="0"/>
              </a:rPr>
              <a:t>、双极型晶体管：</a:t>
            </a:r>
            <a:endParaRPr lang="zh-CN" altLang="en-US" sz="2400" b="1">
              <a:solidFill>
                <a:srgbClr val="990099"/>
              </a:solidFill>
            </a:endParaRPr>
          </a:p>
        </p:txBody>
      </p:sp>
      <p:graphicFrame>
        <p:nvGraphicFramePr>
          <p:cNvPr id="11" name="Object 12"/>
          <p:cNvGraphicFramePr>
            <a:graphicFrameLocks noChangeAspect="1"/>
          </p:cNvGraphicFramePr>
          <p:nvPr/>
        </p:nvGraphicFramePr>
        <p:xfrm>
          <a:off x="6842125" y="3141663"/>
          <a:ext cx="2227263" cy="1071562"/>
        </p:xfrm>
        <a:graphic>
          <a:graphicData uri="http://schemas.openxmlformats.org/presentationml/2006/ole">
            <mc:AlternateContent xmlns:mc="http://schemas.openxmlformats.org/markup-compatibility/2006">
              <mc:Choice xmlns:v="urn:schemas-microsoft-com:vml" Requires="v">
                <p:oleObj spid="_x0000_s139522" name="公式" r:id="rId5" imgW="952560" imgH="432360" progId="Equation.3">
                  <p:embed/>
                </p:oleObj>
              </mc:Choice>
              <mc:Fallback>
                <p:oleObj name="公式" r:id="rId5" imgW="952560" imgH="432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25" y="3141663"/>
                        <a:ext cx="2227263"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2263680222"/>
              </p:ext>
            </p:extLst>
          </p:nvPr>
        </p:nvGraphicFramePr>
        <p:xfrm>
          <a:off x="2971800" y="3662502"/>
          <a:ext cx="4627562" cy="3023217"/>
        </p:xfrm>
        <a:graphic>
          <a:graphicData uri="http://schemas.openxmlformats.org/presentationml/2006/ole">
            <mc:AlternateContent xmlns:mc="http://schemas.openxmlformats.org/markup-compatibility/2006">
              <mc:Choice xmlns:v="urn:schemas-microsoft-com:vml" Requires="v">
                <p:oleObj spid="_x0000_s139523" name="Visio" r:id="rId7" imgW="2933469" imgH="1949698" progId="Visio.Drawing.11">
                  <p:embed/>
                </p:oleObj>
              </mc:Choice>
              <mc:Fallback>
                <p:oleObj name="Visio" r:id="rId7" imgW="2933469" imgH="1949698" progId="Visio.Drawing.11">
                  <p:embed/>
                  <p:pic>
                    <p:nvPicPr>
                      <p:cNvPr id="0" name=""/>
                      <p:cNvPicPr>
                        <a:picLocks noChangeAspect="1" noChangeArrowheads="1"/>
                      </p:cNvPicPr>
                      <p:nvPr/>
                    </p:nvPicPr>
                    <p:blipFill>
                      <a:blip r:embed="rId8"/>
                      <a:srcRect/>
                      <a:stretch>
                        <a:fillRect/>
                      </a:stretch>
                    </p:blipFill>
                    <p:spPr bwMode="auto">
                      <a:xfrm>
                        <a:off x="2971800" y="3662502"/>
                        <a:ext cx="4627562" cy="3023217"/>
                      </a:xfrm>
                      <a:prstGeom prst="rect">
                        <a:avLst/>
                      </a:prstGeom>
                      <a:noFill/>
                      <a:ln>
                        <a:noFill/>
                      </a:ln>
                      <a:effectLst/>
                      <a:extLst/>
                    </p:spPr>
                  </p:pic>
                </p:oleObj>
              </mc:Fallback>
            </mc:AlternateContent>
          </a:graphicData>
        </a:graphic>
      </p:graphicFrame>
      <p:pic>
        <p:nvPicPr>
          <p:cNvPr id="13" name="Picture 134"/>
          <p:cNvPicPr>
            <a:picLocks noChangeAspect="1" noChangeArrowheads="1"/>
          </p:cNvPicPr>
          <p:nvPr/>
        </p:nvPicPr>
        <p:blipFill rotWithShape="1">
          <a:blip r:embed="rId9">
            <a:extLst>
              <a:ext uri="{28A0092B-C50C-407E-A947-70E740481C1C}">
                <a14:useLocalDpi xmlns:a14="http://schemas.microsoft.com/office/drawing/2010/main" val="0"/>
              </a:ext>
            </a:extLst>
          </a:blip>
          <a:srcRect l="56123" b="20353"/>
          <a:stretch/>
        </p:blipFill>
        <p:spPr bwMode="auto">
          <a:xfrm>
            <a:off x="-8121" y="4572000"/>
            <a:ext cx="2130609"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4463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683E27-40B8-4E86-B054-1159EB9F7252}" type="slidenum">
              <a:rPr lang="en-US" altLang="zh-CN"/>
              <a:pPr eaLnBrk="1" hangingPunct="1"/>
              <a:t>8</a:t>
            </a:fld>
            <a:endParaRPr lang="en-US" altLang="zh-CN"/>
          </a:p>
        </p:txBody>
      </p:sp>
      <p:sp>
        <p:nvSpPr>
          <p:cNvPr id="3" name="Rectangle 4"/>
          <p:cNvSpPr txBox="1">
            <a:spLocks noChangeArrowheads="1"/>
          </p:cNvSpPr>
          <p:nvPr/>
        </p:nvSpPr>
        <p:spPr>
          <a:xfrm>
            <a:off x="628650" y="252412"/>
            <a:ext cx="8058150" cy="792163"/>
          </a:xfrm>
          <a:prstGeom prst="rect">
            <a:avLst/>
          </a:prstGeom>
          <a:noFill/>
        </p:spPr>
        <p:txBody>
          <a:bodyPr anchor="ctr"/>
          <a:lstStyle/>
          <a:p>
            <a:pPr algn="ctr">
              <a:defRPr/>
            </a:pPr>
            <a:r>
              <a:rPr lang="en-US" altLang="en-US" sz="4000" b="1" kern="0" dirty="0" err="1">
                <a:solidFill>
                  <a:srgbClr val="552579"/>
                </a:solidFill>
                <a:latin typeface="微软雅黑" panose="020B0503020204020204" pitchFamily="34" charset="-122"/>
                <a:ea typeface="微软雅黑" panose="020B0503020204020204" pitchFamily="34" charset="-122"/>
                <a:cs typeface="+mj-cs"/>
              </a:rPr>
              <a:t>非线性器件的特性描述</a:t>
            </a:r>
            <a:r>
              <a:rPr lang="en-US" altLang="zh-CN" sz="4000" b="1" kern="0" dirty="0">
                <a:solidFill>
                  <a:srgbClr val="552579"/>
                </a:solidFill>
                <a:latin typeface="微软雅黑" panose="020B0503020204020204" pitchFamily="34" charset="-122"/>
                <a:ea typeface="微软雅黑" panose="020B0503020204020204" pitchFamily="34" charset="-122"/>
                <a:cs typeface="+mj-cs"/>
              </a:rPr>
              <a:t>-</a:t>
            </a:r>
            <a:r>
              <a:rPr lang="zh-CN" altLang="en-US" sz="4000" b="1" kern="0" dirty="0">
                <a:solidFill>
                  <a:srgbClr val="552579"/>
                </a:solidFill>
                <a:latin typeface="微软雅黑" panose="020B0503020204020204" pitchFamily="34" charset="-122"/>
                <a:ea typeface="微软雅黑" panose="020B0503020204020204" pitchFamily="34" charset="-122"/>
                <a:cs typeface="+mj-cs"/>
              </a:rPr>
              <a:t>解析函数法</a:t>
            </a:r>
          </a:p>
        </p:txBody>
      </p:sp>
      <p:sp>
        <p:nvSpPr>
          <p:cNvPr id="3891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8" name="Rectangle 8"/>
          <p:cNvSpPr>
            <a:spLocks noChangeArrowheads="1"/>
          </p:cNvSpPr>
          <p:nvPr/>
        </p:nvSpPr>
        <p:spPr bwMode="auto">
          <a:xfrm>
            <a:off x="822325" y="3611563"/>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ea typeface="隶书" panose="02010509060101010101" pitchFamily="49" charset="-122"/>
              </a:rPr>
              <a:t> </a:t>
            </a:r>
            <a:endParaRPr lang="en-US" altLang="zh-CN"/>
          </a:p>
        </p:txBody>
      </p:sp>
      <p:sp>
        <p:nvSpPr>
          <p:cNvPr id="38919" name="Rectangle 9"/>
          <p:cNvSpPr>
            <a:spLocks noChangeArrowheads="1"/>
          </p:cNvSpPr>
          <p:nvPr/>
        </p:nvSpPr>
        <p:spPr bwMode="auto">
          <a:xfrm>
            <a:off x="1279525" y="3611563"/>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ea typeface="隶书" panose="02010509060101010101" pitchFamily="49" charset="-122"/>
              </a:rPr>
              <a:t> </a:t>
            </a:r>
            <a:endParaRPr lang="en-US" altLang="zh-CN"/>
          </a:p>
        </p:txBody>
      </p:sp>
      <p:sp>
        <p:nvSpPr>
          <p:cNvPr id="8" name="Rectangle 10"/>
          <p:cNvSpPr>
            <a:spLocks noChangeArrowheads="1"/>
          </p:cNvSpPr>
          <p:nvPr/>
        </p:nvSpPr>
        <p:spPr bwMode="auto">
          <a:xfrm>
            <a:off x="539750" y="1236663"/>
            <a:ext cx="3671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990099"/>
                </a:solidFill>
                <a:latin typeface="宋体" panose="02010600030101010101" pitchFamily="2" charset="-122"/>
                <a:cs typeface="Times New Roman" panose="02020603050405020304" pitchFamily="18" charset="0"/>
              </a:rPr>
              <a:t>3</a:t>
            </a:r>
            <a:r>
              <a:rPr lang="zh-CN" altLang="en-US" sz="2800" b="1">
                <a:solidFill>
                  <a:srgbClr val="990099"/>
                </a:solidFill>
                <a:latin typeface="宋体" panose="02010600030101010101" pitchFamily="2" charset="-122"/>
                <a:cs typeface="Times New Roman" panose="02020603050405020304" pitchFamily="18" charset="0"/>
              </a:rPr>
              <a:t>、场效应晶体管：</a:t>
            </a:r>
            <a:endParaRPr lang="zh-CN" altLang="en-US" sz="2800" b="1">
              <a:solidFill>
                <a:srgbClr val="990099"/>
              </a:solidFill>
            </a:endParaRPr>
          </a:p>
        </p:txBody>
      </p:sp>
      <p:graphicFrame>
        <p:nvGraphicFramePr>
          <p:cNvPr id="9" name="Object 11"/>
          <p:cNvGraphicFramePr>
            <a:graphicFrameLocks noChangeAspect="1"/>
          </p:cNvGraphicFramePr>
          <p:nvPr/>
        </p:nvGraphicFramePr>
        <p:xfrm>
          <a:off x="5411788" y="2205038"/>
          <a:ext cx="3646487" cy="1252537"/>
        </p:xfrm>
        <a:graphic>
          <a:graphicData uri="http://schemas.openxmlformats.org/presentationml/2006/ole">
            <mc:AlternateContent xmlns:mc="http://schemas.openxmlformats.org/markup-compatibility/2006">
              <mc:Choice xmlns:v="urn:schemas-microsoft-com:vml" Requires="v">
                <p:oleObj spid="_x0000_s140460" name="公式" r:id="rId3" imgW="1752480" imgH="559800" progId="Equation.3">
                  <p:embed/>
                </p:oleObj>
              </mc:Choice>
              <mc:Fallback>
                <p:oleObj name="公式" r:id="rId3" imgW="1752480" imgH="55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788" y="2205038"/>
                        <a:ext cx="3646487"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2" name="Rectangle 12"/>
          <p:cNvSpPr>
            <a:spLocks noChangeArrowheads="1"/>
          </p:cNvSpPr>
          <p:nvPr/>
        </p:nvSpPr>
        <p:spPr bwMode="auto">
          <a:xfrm>
            <a:off x="1279525" y="3654425"/>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ea typeface="隶书" panose="02010509060101010101" pitchFamily="49" charset="-122"/>
              </a:rPr>
              <a:t> </a:t>
            </a:r>
            <a:endParaRPr lang="en-US" altLang="zh-CN"/>
          </a:p>
        </p:txBody>
      </p:sp>
      <p:graphicFrame>
        <p:nvGraphicFramePr>
          <p:cNvPr id="11" name="Object 13"/>
          <p:cNvGraphicFramePr>
            <a:graphicFrameLocks noChangeAspect="1"/>
          </p:cNvGraphicFramePr>
          <p:nvPr/>
        </p:nvGraphicFramePr>
        <p:xfrm>
          <a:off x="0" y="2276475"/>
          <a:ext cx="6011863" cy="3684588"/>
        </p:xfrm>
        <a:graphic>
          <a:graphicData uri="http://schemas.openxmlformats.org/presentationml/2006/ole">
            <mc:AlternateContent xmlns:mc="http://schemas.openxmlformats.org/markup-compatibility/2006">
              <mc:Choice xmlns:v="urn:schemas-microsoft-com:vml" Requires="v">
                <p:oleObj spid="_x0000_s140461" name="Visio" r:id="rId5" imgW="3304794" imgH="1956816" progId="Visio.Drawing.11">
                  <p:embed/>
                </p:oleObj>
              </mc:Choice>
              <mc:Fallback>
                <p:oleObj name="Visio" r:id="rId5" imgW="3304794" imgH="195681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76475"/>
                        <a:ext cx="6011863" cy="368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74620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D9FB5C-C6EE-43B1-9D99-01681CE59567}" type="slidenum">
              <a:rPr lang="en-US" altLang="zh-CN"/>
              <a:pPr eaLnBrk="1" hangingPunct="1"/>
              <a:t>9</a:t>
            </a:fld>
            <a:endParaRPr lang="en-US" altLang="zh-CN"/>
          </a:p>
        </p:txBody>
      </p:sp>
      <p:sp>
        <p:nvSpPr>
          <p:cNvPr id="3" name="Rectangle 4"/>
          <p:cNvSpPr txBox="1">
            <a:spLocks noChangeArrowheads="1"/>
          </p:cNvSpPr>
          <p:nvPr/>
        </p:nvSpPr>
        <p:spPr>
          <a:xfrm>
            <a:off x="2133600" y="194610"/>
            <a:ext cx="5572125" cy="792162"/>
          </a:xfrm>
          <a:prstGeom prst="rect">
            <a:avLst/>
          </a:prstGeom>
          <a:noFill/>
        </p:spPr>
        <p:txBody>
          <a:bodyPr anchor="ctr"/>
          <a:lstStyle/>
          <a:p>
            <a:pPr algn="ctr">
              <a:defRPr/>
            </a:pPr>
            <a:r>
              <a:rPr lang="en-US" altLang="en-US" sz="4000" b="1" kern="0" dirty="0" err="1">
                <a:solidFill>
                  <a:srgbClr val="552579"/>
                </a:solidFill>
                <a:latin typeface="微软雅黑" panose="020B0503020204020204" pitchFamily="34" charset="-122"/>
                <a:ea typeface="微软雅黑" panose="020B0503020204020204" pitchFamily="34" charset="-122"/>
                <a:cs typeface="+mj-cs"/>
              </a:rPr>
              <a:t>非线性器件的特性描述</a:t>
            </a:r>
            <a:endParaRPr lang="zh-CN" altLang="en-US" sz="4000" b="1" kern="0" dirty="0">
              <a:solidFill>
                <a:srgbClr val="552579"/>
              </a:solidFill>
              <a:latin typeface="微软雅黑" panose="020B0503020204020204" pitchFamily="34" charset="-122"/>
              <a:ea typeface="微软雅黑" panose="020B0503020204020204" pitchFamily="34" charset="-122"/>
              <a:cs typeface="+mj-cs"/>
            </a:endParaRPr>
          </a:p>
        </p:txBody>
      </p:sp>
      <p:sp>
        <p:nvSpPr>
          <p:cNvPr id="4096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65"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7" name="Rectangle 7"/>
          <p:cNvSpPr>
            <a:spLocks noChangeArrowheads="1"/>
          </p:cNvSpPr>
          <p:nvPr/>
        </p:nvSpPr>
        <p:spPr bwMode="auto">
          <a:xfrm>
            <a:off x="250825" y="1216025"/>
            <a:ext cx="87407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zh-CN" sz="2800" b="1" dirty="0">
                <a:solidFill>
                  <a:srgbClr val="0000FF"/>
                </a:solidFill>
                <a:latin typeface="+mn-ea"/>
                <a:ea typeface="+mn-ea"/>
              </a:rPr>
              <a:t>第二种方法是用幂级数展开式来描述器件的伏安特性。</a:t>
            </a:r>
            <a:endParaRPr lang="zh-CN" altLang="en-US" sz="2800" b="1" dirty="0">
              <a:solidFill>
                <a:srgbClr val="0000FF"/>
              </a:solidFill>
              <a:latin typeface="+mn-ea"/>
              <a:ea typeface="+mn-ea"/>
            </a:endParaRPr>
          </a:p>
        </p:txBody>
      </p:sp>
      <p:sp>
        <p:nvSpPr>
          <p:cNvPr id="40967" name="Rectangle 8"/>
          <p:cNvSpPr>
            <a:spLocks noChangeArrowheads="1"/>
          </p:cNvSpPr>
          <p:nvPr/>
        </p:nvSpPr>
        <p:spPr bwMode="auto">
          <a:xfrm>
            <a:off x="822325" y="3611563"/>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ea typeface="隶书" panose="02010509060101010101" pitchFamily="49" charset="-122"/>
              </a:rPr>
              <a:t> </a:t>
            </a:r>
            <a:endParaRPr lang="en-US" altLang="zh-CN"/>
          </a:p>
        </p:txBody>
      </p:sp>
      <p:sp>
        <p:nvSpPr>
          <p:cNvPr id="40968" name="Rectangle 9"/>
          <p:cNvSpPr>
            <a:spLocks noChangeArrowheads="1"/>
          </p:cNvSpPr>
          <p:nvPr/>
        </p:nvSpPr>
        <p:spPr bwMode="auto">
          <a:xfrm>
            <a:off x="1279525" y="3611563"/>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ea typeface="隶书" panose="02010509060101010101" pitchFamily="49" charset="-122"/>
              </a:rPr>
              <a:t> </a:t>
            </a:r>
            <a:endParaRPr lang="en-US" altLang="zh-CN"/>
          </a:p>
        </p:txBody>
      </p:sp>
      <p:sp>
        <p:nvSpPr>
          <p:cNvPr id="40969" name="Rectangle 10"/>
          <p:cNvSpPr>
            <a:spLocks noChangeArrowheads="1"/>
          </p:cNvSpPr>
          <p:nvPr/>
        </p:nvSpPr>
        <p:spPr bwMode="auto">
          <a:xfrm>
            <a:off x="1279525" y="3654425"/>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ea typeface="隶书" panose="02010509060101010101" pitchFamily="49" charset="-122"/>
              </a:rPr>
              <a:t> </a:t>
            </a:r>
            <a:endParaRPr lang="en-US" altLang="zh-CN"/>
          </a:p>
        </p:txBody>
      </p:sp>
      <p:sp>
        <p:nvSpPr>
          <p:cNvPr id="40970" name="Rectangle 11"/>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2862425111"/>
              </p:ext>
            </p:extLst>
          </p:nvPr>
        </p:nvGraphicFramePr>
        <p:xfrm>
          <a:off x="1007270" y="2364741"/>
          <a:ext cx="7746631" cy="585787"/>
        </p:xfrm>
        <a:graphic>
          <a:graphicData uri="http://schemas.openxmlformats.org/presentationml/2006/ole">
            <mc:AlternateContent xmlns:mc="http://schemas.openxmlformats.org/markup-compatibility/2006">
              <mc:Choice xmlns:v="urn:schemas-microsoft-com:vml" Requires="v">
                <p:oleObj spid="_x0000_s142425" name="公式" r:id="rId3" imgW="3162240" imgH="241200" progId="Equation.3">
                  <p:embed/>
                </p:oleObj>
              </mc:Choice>
              <mc:Fallback>
                <p:oleObj name="公式" r:id="rId3" imgW="3162240" imgH="241200" progId="Equation.3">
                  <p:embed/>
                  <p:pic>
                    <p:nvPicPr>
                      <p:cNvPr id="0" name=""/>
                      <p:cNvPicPr>
                        <a:picLocks noChangeAspect="1" noChangeArrowheads="1"/>
                      </p:cNvPicPr>
                      <p:nvPr/>
                    </p:nvPicPr>
                    <p:blipFill>
                      <a:blip r:embed="rId4"/>
                      <a:srcRect/>
                      <a:stretch>
                        <a:fillRect/>
                      </a:stretch>
                    </p:blipFill>
                    <p:spPr bwMode="auto">
                      <a:xfrm>
                        <a:off x="1007270" y="2364741"/>
                        <a:ext cx="7746631" cy="585787"/>
                      </a:xfrm>
                      <a:prstGeom prst="rect">
                        <a:avLst/>
                      </a:prstGeom>
                      <a:solidFill>
                        <a:schemeClr val="accent5"/>
                      </a:solidFill>
                      <a:ln>
                        <a:noFill/>
                      </a:ln>
                      <a:extLst/>
                    </p:spPr>
                  </p:pic>
                </p:oleObj>
              </mc:Fallback>
            </mc:AlternateContent>
          </a:graphicData>
        </a:graphic>
      </p:graphicFrame>
      <p:sp>
        <p:nvSpPr>
          <p:cNvPr id="12" name="Rectangle 13"/>
          <p:cNvSpPr>
            <a:spLocks noChangeArrowheads="1"/>
          </p:cNvSpPr>
          <p:nvPr/>
        </p:nvSpPr>
        <p:spPr bwMode="auto">
          <a:xfrm>
            <a:off x="462756" y="3280630"/>
            <a:ext cx="8218487" cy="252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ts val="3600"/>
              </a:lnSpc>
              <a:spcBef>
                <a:spcPts val="1000"/>
              </a:spcBef>
              <a:buClr>
                <a:schemeClr val="tx2"/>
              </a:buClr>
              <a:buSzPct val="75000"/>
              <a:buFont typeface="Wingdings" panose="05000000000000000000" pitchFamily="2" charset="2"/>
              <a:buChar char="n"/>
            </a:pP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式中 </a:t>
            </a:r>
            <a:r>
              <a:rPr lang="en-US" altLang="zh-CN" sz="2800" b="1" dirty="0" err="1" smtClean="0">
                <a:latin typeface="Times New Roman" panose="02020603050405020304" pitchFamily="18" charset="0"/>
                <a:cs typeface="Times New Roman" panose="02020603050405020304" pitchFamily="18" charset="0"/>
              </a:rPr>
              <a:t>k</a:t>
            </a:r>
            <a:r>
              <a:rPr lang="en-US" altLang="zh-CN" sz="2800" b="1" i="1" baseline="-30000" dirty="0" err="1" smtClean="0">
                <a:latin typeface="Times New Roman" panose="02020603050405020304" pitchFamily="18" charset="0"/>
                <a:cs typeface="Times New Roman" panose="02020603050405020304" pitchFamily="18" charset="0"/>
              </a:rPr>
              <a:t>n</a:t>
            </a:r>
            <a:r>
              <a:rPr lang="en-US" altLang="zh-CN" sz="2800" b="1" dirty="0" smtClean="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n</a:t>
            </a:r>
            <a:r>
              <a:rPr lang="en-US" altLang="zh-CN" sz="2800" b="1" dirty="0">
                <a:latin typeface="Times New Roman" panose="02020603050405020304" pitchFamily="18" charset="0"/>
                <a:cs typeface="Times New Roman" panose="02020603050405020304" pitchFamily="18" charset="0"/>
              </a:rPr>
              <a:t>= 0</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3……</a:t>
            </a:r>
            <a:r>
              <a:rPr lang="zh-CN" altLang="en-US" sz="2800" b="1" dirty="0">
                <a:latin typeface="Times New Roman" panose="02020603050405020304" pitchFamily="18" charset="0"/>
                <a:cs typeface="Times New Roman" panose="02020603050405020304" pitchFamily="18" charset="0"/>
              </a:rPr>
              <a:t>正整数</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。为与电路</a:t>
            </a:r>
            <a:r>
              <a:rPr lang="zh-CN" altLang="en-US" sz="2800" b="1" dirty="0" smtClean="0">
                <a:latin typeface="Times New Roman" panose="02020603050405020304" pitchFamily="18" charset="0"/>
                <a:cs typeface="Times New Roman" panose="02020603050405020304" pitchFamily="18" charset="0"/>
              </a:rPr>
              <a:t>工作点</a:t>
            </a:r>
            <a:r>
              <a:rPr lang="zh-CN" altLang="en-US" sz="2800" b="1" dirty="0">
                <a:latin typeface="Times New Roman" panose="02020603050405020304" pitchFamily="18" charset="0"/>
                <a:cs typeface="Times New Roman" panose="02020603050405020304" pitchFamily="18" charset="0"/>
              </a:rPr>
              <a:t>有关的系数，通常</a:t>
            </a:r>
            <a:r>
              <a:rPr lang="en-US" altLang="zh-CN" sz="2800" b="1" i="1" dirty="0">
                <a:latin typeface="Times New Roman" panose="02020603050405020304" pitchFamily="18" charset="0"/>
                <a:cs typeface="Times New Roman" panose="02020603050405020304" pitchFamily="18" charset="0"/>
              </a:rPr>
              <a:t>n</a:t>
            </a:r>
            <a:r>
              <a:rPr lang="zh-CN" altLang="en-US" sz="2800" b="1" dirty="0">
                <a:latin typeface="Times New Roman" panose="02020603050405020304" pitchFamily="18" charset="0"/>
                <a:cs typeface="Times New Roman" panose="02020603050405020304" pitchFamily="18" charset="0"/>
              </a:rPr>
              <a:t>越大，则</a:t>
            </a:r>
            <a:r>
              <a:rPr lang="zh-CN" altLang="en-US" sz="2800" b="1" dirty="0" smtClean="0">
                <a:latin typeface="Times New Roman" panose="02020603050405020304" pitchFamily="18" charset="0"/>
                <a:cs typeface="Times New Roman" panose="02020603050405020304" pitchFamily="18" charset="0"/>
              </a:rPr>
              <a:t>系数</a:t>
            </a:r>
            <a:r>
              <a:rPr lang="en-US" altLang="zh-CN" sz="2800" b="1" i="1" dirty="0" err="1" smtClean="0">
                <a:latin typeface="Times New Roman" panose="02020603050405020304" pitchFamily="18" charset="0"/>
                <a:cs typeface="Times New Roman" panose="02020603050405020304" pitchFamily="18" charset="0"/>
              </a:rPr>
              <a:t>k</a:t>
            </a:r>
            <a:r>
              <a:rPr lang="en-US" altLang="zh-CN" sz="2800" b="1" i="1" baseline="-30000" dirty="0" err="1" smtClean="0">
                <a:latin typeface="Times New Roman" panose="02020603050405020304" pitchFamily="18" charset="0"/>
                <a:cs typeface="Times New Roman" panose="02020603050405020304" pitchFamily="18" charset="0"/>
              </a:rPr>
              <a:t>n</a:t>
            </a:r>
            <a:r>
              <a:rPr lang="zh-CN" altLang="en-US" sz="2800" b="1" dirty="0">
                <a:latin typeface="Times New Roman" panose="02020603050405020304" pitchFamily="18" charset="0"/>
                <a:cs typeface="Times New Roman" panose="02020603050405020304" pitchFamily="18" charset="0"/>
              </a:rPr>
              <a:t>的值越小。</a:t>
            </a:r>
          </a:p>
          <a:p>
            <a:pPr algn="just" eaLnBrk="1" hangingPunct="1">
              <a:lnSpc>
                <a:spcPts val="3600"/>
              </a:lnSpc>
              <a:spcBef>
                <a:spcPts val="1000"/>
              </a:spcBef>
              <a:buClr>
                <a:schemeClr val="tx2"/>
              </a:buClr>
              <a:buSzPct val="75000"/>
              <a:buFont typeface="Wingdings" panose="05000000000000000000" pitchFamily="2" charset="2"/>
              <a:buChar char="n"/>
            </a:pPr>
            <a:r>
              <a:rPr lang="zh-CN" altLang="en-US" sz="2800" b="1" dirty="0">
                <a:latin typeface="Times New Roman" panose="02020603050405020304" pitchFamily="18" charset="0"/>
                <a:cs typeface="Times New Roman" panose="02020603050405020304" pitchFamily="18" charset="0"/>
              </a:rPr>
              <a:t> 当电路中非线性器件用幂级数表示时，所取的级数项数就完全取决于信号幅度的大小和所要求的精度</a:t>
            </a:r>
            <a:r>
              <a:rPr lang="zh-CN" altLang="en-US" sz="2800" b="1" dirty="0">
                <a:cs typeface="Times New Roman" panose="02020603050405020304" pitchFamily="18" charset="0"/>
              </a:rPr>
              <a:t>。</a:t>
            </a:r>
          </a:p>
        </p:txBody>
      </p:sp>
    </p:spTree>
    <p:extLst>
      <p:ext uri="{BB962C8B-B14F-4D97-AF65-F5344CB8AC3E}">
        <p14:creationId xmlns:p14="http://schemas.microsoft.com/office/powerpoint/2010/main" val="3345518287"/>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8905</TotalTime>
  <Words>2547</Words>
  <Application>Microsoft Office PowerPoint</Application>
  <PresentationFormat>全屏显示(4:3)</PresentationFormat>
  <Paragraphs>313</Paragraphs>
  <Slides>50</Slides>
  <Notes>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50</vt:i4>
      </vt:variant>
    </vt:vector>
  </HeadingPairs>
  <TitlesOfParts>
    <vt:vector size="67" baseType="lpstr">
      <vt:lpstr>黑体</vt:lpstr>
      <vt:lpstr>隶书</vt:lpstr>
      <vt:lpstr>宋体</vt:lpstr>
      <vt:lpstr>微软雅黑</vt:lpstr>
      <vt:lpstr>Arial</vt:lpstr>
      <vt:lpstr>Calibri</vt:lpstr>
      <vt:lpstr>Cambria Math</vt:lpstr>
      <vt:lpstr>Tahoma</vt:lpstr>
      <vt:lpstr>Times New Roman</vt:lpstr>
      <vt:lpstr>Wingdings</vt:lpstr>
      <vt:lpstr>默认设计模板</vt:lpstr>
      <vt:lpstr>公式</vt:lpstr>
      <vt:lpstr>Microsoft Visio 2003-2010 绘图</vt:lpstr>
      <vt:lpstr>Visio</vt:lpstr>
      <vt:lpstr>Microsoft 公式 3.0</vt:lpstr>
      <vt:lpstr>Equation</vt:lpstr>
      <vt:lpstr>Graph</vt:lpstr>
      <vt:lpstr>第4章 放大器及其 非线性</vt:lpstr>
      <vt:lpstr>PowerPoint 演示文稿</vt:lpstr>
      <vt:lpstr>功率放大器的应用</vt:lpstr>
      <vt:lpstr>射频功率放大器的主要指标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无记忆系统的非线性失真分析                       ——幂级数法</vt:lpstr>
      <vt:lpstr>PowerPoint 演示文稿</vt:lpstr>
      <vt:lpstr>单频率输入试验</vt:lpstr>
      <vt:lpstr>PowerPoint 演示文稿</vt:lpstr>
      <vt:lpstr>PowerPoint 演示文稿</vt:lpstr>
      <vt:lpstr>理想的功率放大器</vt:lpstr>
      <vt:lpstr>非线性的功率放大器</vt:lpstr>
      <vt:lpstr>放大器非线性对信号质量的影响</vt:lpstr>
      <vt:lpstr>增益压缩将导致星座图指标恶化</vt:lpstr>
      <vt:lpstr>PowerPoint 演示文稿</vt:lpstr>
      <vt:lpstr>PowerPoint 演示文稿</vt:lpstr>
      <vt:lpstr>PowerPoint 演示文稿</vt:lpstr>
      <vt:lpstr>双频率输入试验</vt:lpstr>
      <vt:lpstr>PowerPoint 演示文稿</vt:lpstr>
      <vt:lpstr>PowerPoint 演示文稿</vt:lpstr>
      <vt:lpstr>PowerPoint 演示文稿</vt:lpstr>
      <vt:lpstr>交叉点的定义</vt:lpstr>
      <vt:lpstr>PowerPoint 演示文稿</vt:lpstr>
      <vt:lpstr>PowerPoint 演示文稿</vt:lpstr>
      <vt:lpstr>PowerPoint 演示文稿</vt:lpstr>
      <vt:lpstr>PowerPoint 演示文稿</vt:lpstr>
      <vt:lpstr>PowerPoint 演示文稿</vt:lpstr>
      <vt:lpstr>PowerPoint 演示文稿</vt:lpstr>
      <vt:lpstr>动态范围(Dynamic Range)</vt:lpstr>
      <vt:lpstr>PowerPoint 演示文稿</vt:lpstr>
      <vt:lpstr>PowerPoint 演示文稿</vt:lpstr>
      <vt:lpstr>PowerPoint 演示文稿</vt:lpstr>
      <vt:lpstr>PowerPoint 演示文稿</vt:lpstr>
      <vt:lpstr>无记忆系统的交叉调制  (Cross Modulation)</vt:lpstr>
      <vt:lpstr>PowerPoint 演示文稿</vt:lpstr>
      <vt:lpstr>PowerPoint 演示文稿</vt:lpstr>
      <vt:lpstr>功率放大器线性化技术</vt:lpstr>
      <vt:lpstr>功率回退法(Power Back-off)</vt:lpstr>
      <vt:lpstr>负反馈法(Negative Feedback Method)</vt:lpstr>
      <vt:lpstr>前馈法(Feedforward Method)</vt:lpstr>
      <vt:lpstr>预失真法( Predistortion Method)</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379</cp:revision>
  <cp:lastPrinted>1601-01-01T00:00:00Z</cp:lastPrinted>
  <dcterms:created xsi:type="dcterms:W3CDTF">1601-01-01T00:00:00Z</dcterms:created>
  <dcterms:modified xsi:type="dcterms:W3CDTF">2018-11-28T07:04:28Z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